
<file path=[Content_Types].xml><?xml version="1.0" encoding="utf-8"?>
<Types xmlns="http://schemas.openxmlformats.org/package/2006/content-types">
  <Default ContentType="audio/mpeg" Extension="mp3"/>
  <Default ContentType="image/png" Extension="png"/>
  <Default ContentType="image/jpeg" Extension="jpeg"/>
  <Default ContentType="application/vnd.openxmlformats-package.relationships+xml" Extension="rels"/>
  <Default ContentType="application/xml" Extension="xml"/>
  <Default ContentType="image/vnd.ms-photo" Extension="wdp"/>
  <Default ContentType="image/jpe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tags+xml" PartName="/ppt/tags/tag3.xml"/>
  <Override ContentType="application/vnd.openxmlformats-officedocument.presentationml.tags+xml" PartName="/ppt/tags/tag4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presentationml.tags+xml" PartName="/ppt/tags/tag23.xml"/>
  <Override ContentType="application/vnd.openxmlformats-officedocument.presentationml.tags+xml" PartName="/ppt/tags/tag24.xml"/>
  <Override ContentType="application/vnd.openxmlformats-officedocument.presentationml.tags+xml" PartName="/ppt/tags/tag25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57" r:id="rId4"/>
    <p:sldId id="267" r:id="rId5"/>
    <p:sldId id="268" r:id="rId6"/>
    <p:sldId id="258" r:id="rId7"/>
    <p:sldId id="259" r:id="rId8"/>
    <p:sldId id="260" r:id="rId9"/>
    <p:sldId id="269" r:id="rId10"/>
    <p:sldId id="261" r:id="rId11"/>
    <p:sldId id="270" r:id="rId12"/>
    <p:sldId id="273" r:id="rId13"/>
    <p:sldId id="284" r:id="rId14"/>
    <p:sldId id="274" r:id="rId15"/>
    <p:sldId id="275" r:id="rId16"/>
    <p:sldId id="272" r:id="rId17"/>
    <p:sldId id="276" r:id="rId18"/>
    <p:sldId id="288" r:id="rId19"/>
    <p:sldId id="289" r:id="rId20"/>
    <p:sldId id="280" r:id="rId21"/>
    <p:sldId id="271" r:id="rId22"/>
    <p:sldId id="285" r:id="rId23"/>
    <p:sldId id="281" r:id="rId24"/>
    <p:sldId id="287" r:id="rId25"/>
    <p:sldId id="286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0854-F5B2-4D9B-88BD-76F5F6CB52B5}" type="datetimeFigureOut">
              <a:rPr lang="es-ES" smtClean="0"/>
              <a:t>30/05/2019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36A9-DAC2-4AB4-8E42-03929F17E0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4054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0854-F5B2-4D9B-88BD-76F5F6CB52B5}" type="datetimeFigureOut">
              <a:rPr lang="es-ES" smtClean="0"/>
              <a:t>30/05/2019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36A9-DAC2-4AB4-8E42-03929F17E0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7090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0854-F5B2-4D9B-88BD-76F5F6CB52B5}" type="datetimeFigureOut">
              <a:rPr lang="es-ES" smtClean="0"/>
              <a:t>30/05/2019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36A9-DAC2-4AB4-8E42-03929F17E0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80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0854-F5B2-4D9B-88BD-76F5F6CB52B5}" type="datetimeFigureOut">
              <a:rPr lang="es-ES" smtClean="0"/>
              <a:t>30/05/2019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36A9-DAC2-4AB4-8E42-03929F17E0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6786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0854-F5B2-4D9B-88BD-76F5F6CB52B5}" type="datetimeFigureOut">
              <a:rPr lang="es-ES" smtClean="0"/>
              <a:t>30/05/2019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36A9-DAC2-4AB4-8E42-03929F17E0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628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0854-F5B2-4D9B-88BD-76F5F6CB52B5}" type="datetimeFigureOut">
              <a:rPr lang="es-ES" smtClean="0"/>
              <a:t>30/05/2019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36A9-DAC2-4AB4-8E42-03929F17E0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608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0854-F5B2-4D9B-88BD-76F5F6CB52B5}" type="datetimeFigureOut">
              <a:rPr lang="es-ES" smtClean="0"/>
              <a:t>30/05/2019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36A9-DAC2-4AB4-8E42-03929F17E0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265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0854-F5B2-4D9B-88BD-76F5F6CB52B5}" type="datetimeFigureOut">
              <a:rPr lang="es-ES" smtClean="0"/>
              <a:t>30/05/2019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36A9-DAC2-4AB4-8E42-03929F17E0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005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0854-F5B2-4D9B-88BD-76F5F6CB52B5}" type="datetimeFigureOut">
              <a:rPr lang="es-ES" smtClean="0"/>
              <a:t>30/05/2019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36A9-DAC2-4AB4-8E42-03929F17E0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097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0854-F5B2-4D9B-88BD-76F5F6CB52B5}" type="datetimeFigureOut">
              <a:rPr lang="es-ES" smtClean="0"/>
              <a:t>30/05/2019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36A9-DAC2-4AB4-8E42-03929F17E0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872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0854-F5B2-4D9B-88BD-76F5F6CB52B5}" type="datetimeFigureOut">
              <a:rPr lang="es-ES" smtClean="0"/>
              <a:t>30/05/2019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36A9-DAC2-4AB4-8E42-03929F17E0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787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50854-F5B2-4D9B-88BD-76F5F6CB52B5}" type="datetimeFigureOut">
              <a:rPr lang="es-ES" smtClean="0"/>
              <a:t>30/05/2019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A36A9-DAC2-4AB4-8E42-03929F17E0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24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5" Type="http://schemas.openxmlformats.org/officeDocument/2006/relationships/image" Target="../media/image1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 ?><Relationships xmlns="http://schemas.openxmlformats.org/package/2006/relationships"><Relationship Id="rId3" Target="../media/image18.jpeg" Type="http://schemas.openxmlformats.org/officeDocument/2006/relationships/image"/><Relationship Id="rId2" Target="../slideLayouts/slideLayout7.xml" Type="http://schemas.openxmlformats.org/officeDocument/2006/relationships/slideLayout"/><Relationship Id="rId1" Target="../tags/tag13.xml" Type="http://schemas.openxmlformats.org/officeDocument/2006/relationships/tags"/><Relationship Id="rId4" Target="../media/image11.png" Type="http://schemas.openxmlformats.org/officeDocument/2006/relationships/image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6.xml.rels><?xml version="1.0" encoding="UTF-8" standalone="yes" ?><Relationships xmlns="http://schemas.openxmlformats.org/package/2006/relationships"><Relationship Id="rId3" Target="../media/image21.jpeg" Type="http://schemas.openxmlformats.org/officeDocument/2006/relationships/image"/><Relationship Id="rId2" Target="../slideLayouts/slideLayout7.xml" Type="http://schemas.openxmlformats.org/officeDocument/2006/relationships/slideLayout"/><Relationship Id="rId1" Target="../tags/tag16.xml" Type="http://schemas.openxmlformats.org/officeDocument/2006/relationships/tags"/></Relationships>
</file>

<file path=ppt/slides/_rels/slide17.xml.rels><?xml version="1.0" encoding="UTF-8" standalone="yes" ?><Relationships xmlns="http://schemas.openxmlformats.org/package/2006/relationships"><Relationship Id="rId3" Target="../media/image22.jpeg" Type="http://schemas.openxmlformats.org/officeDocument/2006/relationships/image"/><Relationship Id="rId2" Target="../slideLayouts/slideLayout7.xml" Type="http://schemas.openxmlformats.org/officeDocument/2006/relationships/slideLayout"/><Relationship Id="rId1" Target="../tags/tag17.xml" Type="http://schemas.openxmlformats.org/officeDocument/2006/relationships/tags"/><Relationship Id="rId4" Target="../media/image11.png" Type="http://schemas.openxmlformats.org/officeDocument/2006/relationships/image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9.xml.rels><?xml version="1.0" encoding="UTF-8" standalone="yes" ?><Relationships xmlns="http://schemas.openxmlformats.org/package/2006/relationships"><Relationship Id="rId3" Target="../media/image24.jpeg" Type="http://schemas.openxmlformats.org/officeDocument/2006/relationships/image"/><Relationship Id="rId2" Target="../slideLayouts/slideLayout7.xml" Type="http://schemas.openxmlformats.org/officeDocument/2006/relationships/slideLayout"/><Relationship Id="rId1" Target="../tags/tag19.xml" Type="http://schemas.openxmlformats.org/officeDocument/2006/relationships/tags"/></Relationships>
</file>

<file path=ppt/slides/_rels/slide2.xml.rels><?xml version="1.0" encoding="UTF-8" standalone="yes" ?><Relationships xmlns="http://schemas.openxmlformats.org/package/2006/relationships"><Relationship Id="rId3" Target="../media/image6.jpeg" Type="http://schemas.openxmlformats.org/officeDocument/2006/relationships/image"/><Relationship Id="rId2" Target="../slideLayouts/slideLayout1.xml" Type="http://schemas.openxmlformats.org/officeDocument/2006/relationships/slideLayout"/><Relationship Id="rId1" Target="../tags/tag2.xml" Type="http://schemas.openxmlformats.org/officeDocument/2006/relationships/tags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11.png"/></Relationships>
</file>

<file path=ppt/slides/_rels/slide22.xml.rels><?xml version="1.0" encoding="UTF-8" standalone="yes" ?><Relationships xmlns="http://schemas.openxmlformats.org/package/2006/relationships"><Relationship Id="rId3" Target="../media/image27.jpeg" Type="http://schemas.openxmlformats.org/officeDocument/2006/relationships/image"/><Relationship Id="rId2" Target="../slideLayouts/slideLayout7.xml" Type="http://schemas.openxmlformats.org/officeDocument/2006/relationships/slideLayout"/><Relationship Id="rId1" Target="../tags/tag22.xml" Type="http://schemas.openxmlformats.org/officeDocument/2006/relationships/tags"/><Relationship Id="rId4" Target="../media/hdphoto7.wdp" Type="http://schemas.microsoft.com/office/2007/relationships/hdphoto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 ?><Relationships xmlns="http://schemas.openxmlformats.org/package/2006/relationships"><Relationship Id="rId3" Target="../media/image9.jpeg" Type="http://schemas.openxmlformats.org/officeDocument/2006/relationships/image"/><Relationship Id="rId2" Target="../slideLayouts/slideLayout1.xml" Type="http://schemas.openxmlformats.org/officeDocument/2006/relationships/slideLayout"/><Relationship Id="rId1" Target="../tags/tag5.xml" Type="http://schemas.openxmlformats.org/officeDocument/2006/relationships/tags"/><Relationship Id="rId4" Target="../media/hdphoto4.wdp" Type="http://schemas.microsoft.com/office/2007/relationships/hdphoto"/></Relationships>
</file>

<file path=ppt/slides/_rels/slide6.xml.rels><?xml version="1.0" encoding="UTF-8" standalone="yes" ?><Relationships xmlns="http://schemas.openxmlformats.org/package/2006/relationships"><Relationship Id="rId3" Target="../media/image10.jpeg" Type="http://schemas.openxmlformats.org/officeDocument/2006/relationships/image"/><Relationship Id="rId2" Target="../slideLayouts/slideLayout1.xml" Type="http://schemas.openxmlformats.org/officeDocument/2006/relationships/slideLayout"/><Relationship Id="rId1" Target="../tags/tag6.xml" Type="http://schemas.openxmlformats.org/officeDocument/2006/relationships/tags"/><Relationship Id="rId5" Target="../media/image11.png" Type="http://schemas.openxmlformats.org/officeDocument/2006/relationships/image"/><Relationship Id="rId4" Target="../media/hdphoto5.wdp" Type="http://schemas.microsoft.com/office/2007/relationships/hdphoto"/></Relationships>
</file>

<file path=ppt/slides/_rels/slide7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slideLayouts/slideLayout1.xml" Type="http://schemas.openxmlformats.org/officeDocument/2006/relationships/slideLayout"/><Relationship Id="rId1" Target="../tags/tag7.xml" Type="http://schemas.openxmlformats.org/officeDocument/2006/relationships/tags"/><Relationship Id="rId4" Target="../media/hdphoto6.wdp" Type="http://schemas.microsoft.com/office/2007/relationships/hdphoto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08489" y="1"/>
            <a:ext cx="14600489" cy="6858000"/>
          </a:xfrm>
          <a:prstGeom prst="rect">
            <a:avLst/>
          </a:prstGeom>
        </p:spPr>
      </p:pic>
      <p:pic>
        <p:nvPicPr>
          <p:cNvPr id="1026" name="Picture 2" descr="Resultado de imagen de logo emaÃºs escolapio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250" l="10000" r="90000">
                        <a14:foregroundMark x1="30750" y1="80500" x2="30750" y2="80500"/>
                        <a14:foregroundMark x1="48750" y1="81500" x2="48750" y2="81500"/>
                        <a14:foregroundMark x1="54000" y1="80500" x2="54000" y2="80500"/>
                        <a14:foregroundMark x1="63000" y1="83500" x2="63000" y2="83500"/>
                        <a14:foregroundMark x1="41750" y1="77000" x2="41750" y2="77000"/>
                        <a14:foregroundMark x1="54250" y1="76500" x2="63750" y2="76750"/>
                        <a14:backgroundMark x1="42000" y1="82000" x2="42500" y2="8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77311">
            <a:off x="1054996" y="2767913"/>
            <a:ext cx="900920" cy="90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de logo emaÃºs escolapio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250" l="10000" r="90000">
                        <a14:foregroundMark x1="30750" y1="80500" x2="30750" y2="80500"/>
                        <a14:foregroundMark x1="48750" y1="81500" x2="48750" y2="81500"/>
                        <a14:foregroundMark x1="54000" y1="80500" x2="54000" y2="80500"/>
                        <a14:foregroundMark x1="63000" y1="83500" x2="63000" y2="83500"/>
                        <a14:foregroundMark x1="41750" y1="77000" x2="41750" y2="77000"/>
                        <a14:foregroundMark x1="54250" y1="76500" x2="63750" y2="76750"/>
                        <a14:backgroundMark x1="42000" y1="82000" x2="42500" y2="8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546961">
            <a:off x="2022942" y="1264507"/>
            <a:ext cx="900920" cy="90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n de logo emaÃºs escolapio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250" l="10000" r="90000">
                        <a14:foregroundMark x1="30750" y1="80500" x2="30750" y2="80500"/>
                        <a14:foregroundMark x1="48750" y1="81500" x2="48750" y2="81500"/>
                        <a14:foregroundMark x1="54000" y1="80500" x2="54000" y2="80500"/>
                        <a14:foregroundMark x1="63000" y1="83500" x2="63000" y2="83500"/>
                        <a14:foregroundMark x1="41750" y1="77000" x2="41750" y2="77000"/>
                        <a14:foregroundMark x1="54250" y1="76500" x2="63750" y2="76750"/>
                        <a14:backgroundMark x1="42000" y1="82000" x2="42500" y2="8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73614">
            <a:off x="3048553" y="129536"/>
            <a:ext cx="900920" cy="90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de logo emaÃºs escolapios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29" b="100000" l="10000" r="90000">
                        <a14:foregroundMark x1="54250" y1="99674" x2="54250" y2="99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96510">
            <a:off x="7315761" y="3322894"/>
            <a:ext cx="900920" cy="61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5276334" y="336669"/>
            <a:ext cx="6536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Escuelas Pías de Emaús, Aragón, </a:t>
            </a:r>
            <a:r>
              <a:rPr lang="es-ES" sz="3200" b="1" kern="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Vasconia</a:t>
            </a:r>
            <a:r>
              <a:rPr lang="es-ES" sz="3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y Andalucía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51289" y="5014350"/>
            <a:ext cx="6925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PROYECTO </a:t>
            </a:r>
          </a:p>
          <a:p>
            <a:r>
              <a:rPr lang="es-ES" sz="48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DE PRESENCIA 19-23</a:t>
            </a:r>
          </a:p>
        </p:txBody>
      </p:sp>
      <p:pic>
        <p:nvPicPr>
          <p:cNvPr id="11" name="Picture 2" descr="Resultado de imagen de logo emaÃºs escolapios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250" l="10000" r="90000">
                        <a14:foregroundMark x1="30750" y1="80500" x2="30750" y2="80500"/>
                        <a14:foregroundMark x1="48750" y1="81500" x2="48750" y2="81500"/>
                        <a14:foregroundMark x1="54000" y1="80500" x2="54000" y2="80500"/>
                        <a14:foregroundMark x1="63000" y1="83500" x2="63000" y2="83500"/>
                        <a14:foregroundMark x1="41750" y1="77000" x2="41750" y2="77000"/>
                        <a14:foregroundMark x1="54250" y1="76500" x2="63750" y2="76750"/>
                        <a14:backgroundMark x1="42000" y1="82000" x2="42500" y2="8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14762">
            <a:off x="8186031" y="4203508"/>
            <a:ext cx="900920" cy="6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nerepublic-secrets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03459" y="-25866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276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899">
        <p:split orient="vert"/>
      </p:transition>
    </mc:Choice>
    <mc:Fallback xmlns="">
      <p:transition spd="slow" advTm="689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3" grpId="0"/>
    </p:bldLst>
  </p:timing>
  <p:extLst mod="1">
    <p:ext uri="{E180D4A7-C9FB-4DFB-919C-405C955672EB}">
      <p14:showEvtLst xmlns:p14="http://schemas.microsoft.com/office/powerpoint/2010/main">
        <p14:playEvt time="4511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564" y="1"/>
            <a:ext cx="12233564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50333" y="851237"/>
            <a:ext cx="4577722" cy="5068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Respondiendo con audacia al #</a:t>
            </a:r>
            <a:r>
              <a:rPr lang="es-ES" sz="2500" b="1" kern="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VocationalChallenge</a:t>
            </a: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: cultura vocacional.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Avanzando en cada lugar en la propuesta del Movimiento Calasanz </a:t>
            </a:r>
            <a:r>
              <a:rPr lang="es-ES" sz="2500" b="1" kern="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Kideak</a:t>
            </a: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y escuchando a los jóvenes en dinámica sinodal.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  <a:tabLst>
                <a:tab pos="4213225" algn="l"/>
              </a:tabLst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Impulsando el plan de formación “en clave de identidad escolapia”.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  <a:tabLst>
                <a:tab pos="4213225" algn="l"/>
              </a:tabLst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Clarificando y fortaleciendo los equipos de Misión Compartida.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  <a:tabLst>
                <a:tab pos="4213225" algn="l"/>
              </a:tabLst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Definiendo un “Proyecto marco de familias”.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040">
        <p:circle/>
      </p:transition>
    </mc:Choice>
    <mc:Fallback xmlns="">
      <p:transition spd="slow" advTm="1804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60535"/>
            <a:ext cx="12192000" cy="1840809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50332" y="851237"/>
            <a:ext cx="526626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Garantizando la seguridad y protección de las personas más débiles.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Creciendo en la visualización de la Comunidad Cristiana Escolapia como lugar de acogida de todas las personas.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Impulsando y fortaleciendo la Fraternidad escolapia en las diferentes presencias de Emaús.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Recreando nuestros proyectos comunitarios para ofrecer nuestra vida y misión a la sociedad.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Generando lugares de encuentro intercultural e interreligioso.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27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749">
        <p:circle/>
      </p:transition>
    </mc:Choice>
    <mc:Fallback xmlns="">
      <p:transition spd="slow" advTm="1674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185310" cy="6858000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314325" y="3322603"/>
            <a:ext cx="5517132" cy="2145268"/>
          </a:xfrm>
          <a:prstGeom prst="roundRect">
            <a:avLst/>
          </a:prstGeom>
          <a:noFill/>
          <a:ln>
            <a:noFill/>
          </a:ln>
          <a:effectLst>
            <a:outerShdw dist="25400" dir="90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s-ES" sz="2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dispuesta a responder a los retos que afrontamos como Sociedad y como Iglesia, desde los intereses de las personas más débiles y el aprecio de toda la riqueza que nos ha sido confiada en cada presencia.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14325" y="221515"/>
            <a:ext cx="9323945" cy="31700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s-ES" sz="3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FORTALECER NUESTRO DINAMISMO COMO </a:t>
            </a:r>
          </a:p>
          <a:p>
            <a:r>
              <a:rPr lang="es-ES" sz="6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RED PROVINCIAL </a:t>
            </a:r>
          </a:p>
          <a:p>
            <a:r>
              <a:rPr lang="es-ES" sz="3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PARA ESTAR SIEMPRE </a:t>
            </a:r>
          </a:p>
          <a:p>
            <a:r>
              <a:rPr lang="es-ES" sz="70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EN SALIDA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80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33">
        <p:split orient="vert"/>
      </p:transition>
    </mc:Choice>
    <mc:Fallback xmlns="">
      <p:transition spd="slow" advTm="196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36365" y="-9263706"/>
            <a:ext cx="32108775" cy="21431250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1111593" y="4591216"/>
            <a:ext cx="7043866" cy="1747996"/>
          </a:xfrm>
          <a:prstGeom prst="roundRect">
            <a:avLst/>
          </a:prstGeom>
          <a:solidFill>
            <a:schemeClr val="tx2">
              <a:alpha val="24000"/>
            </a:schemeClr>
          </a:solidFill>
          <a:ln>
            <a:solidFill>
              <a:schemeClr val="bg1"/>
            </a:solidFill>
          </a:ln>
          <a:effectLst>
            <a:outerShdw dist="25400" dir="90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</a:pPr>
            <a:r>
              <a:rPr lang="es-ES" sz="3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"Vayamos a ver cómo les va a los hermanos en todas aquellas ciudades en que anunciamos la Palabra del Señor.” </a:t>
            </a:r>
            <a:r>
              <a:rPr lang="es-ES" sz="2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(</a:t>
            </a:r>
            <a:r>
              <a:rPr lang="es-ES" sz="2200" b="1" kern="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Hch</a:t>
            </a:r>
            <a:r>
              <a:rPr lang="es-ES" sz="2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15, 36) </a:t>
            </a: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4915" y="5313405"/>
            <a:ext cx="1784437" cy="17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46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800">
        <p:circle/>
      </p:transition>
    </mc:Choice>
    <mc:Fallback xmlns="">
      <p:transition spd="slow" advTm="98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26234" y="0"/>
            <a:ext cx="15118234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80767" y="904591"/>
            <a:ext cx="5424617" cy="527323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Asumiendo desde nuestra misión educativa y evangelizadora los grandes desafíos a los que se enfrenta la Humanidad: crisis ecológica y sostenibilidad, pobreza y exclusión, equidad de género, interculturalidad. </a:t>
            </a:r>
          </a:p>
          <a:p>
            <a:pPr marL="457200" indent="-45720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Profundizando en un modelo de presencia escolapia que crece desde las oportunidades y fortalezas existentes en cada lugar. </a:t>
            </a:r>
          </a:p>
          <a:p>
            <a:pPr marL="457200" indent="-45720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Fortaleciendo el vínculo de nuestra rica red provincial, conformada por comunidades religiosas, Fraternidad, colegios, Itaka-Escolapios, parroquias, y todos los ámbitos de misión donde estamos presentes.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49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243">
        <p:circle/>
      </p:transition>
    </mc:Choice>
    <mc:Fallback xmlns="">
      <p:transition spd="slow" advTm="1824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831402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03194" y="482331"/>
            <a:ext cx="11113073" cy="2227533"/>
          </a:xfrm>
          <a:prstGeom prst="rect">
            <a:avLst/>
          </a:prstGeom>
          <a:solidFill>
            <a:srgbClr val="7F7F7F">
              <a:alpha val="52941"/>
            </a:srgbClr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4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Asumiendo como propio el reto de la Escuela Pía Global, especialmente, nuestra presencia en Mozambique. 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4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Dando pasos significativos, personales y comunitarios, para el impulso de nuestra misión: envíos a presencias de Emaús y a otras demarcaciones escolapias, nuevas encomiendas y ministerios, comunidades conjuntas… 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4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Actualizando el acuerdo de Emaús con Brasil-Bolivia.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131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049">
        <p:circle/>
      </p:transition>
    </mc:Choice>
    <mc:Fallback xmlns="">
      <p:transition spd="slow" advTm="1504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8000" y="-9848851"/>
            <a:ext cx="19050000" cy="23812500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3303917" y="5007646"/>
            <a:ext cx="8608834" cy="1123712"/>
          </a:xfrm>
          <a:prstGeom prst="roundRect">
            <a:avLst/>
          </a:prstGeom>
          <a:solidFill>
            <a:schemeClr val="tx2">
              <a:alpha val="24000"/>
            </a:schemeClr>
          </a:solidFill>
          <a:ln>
            <a:noFill/>
          </a:ln>
          <a:effectLst>
            <a:outerShdw dist="25400" dir="90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es-ES" sz="2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que nos permita ser evangélicamente eficientes y ofrecer a quien nos escuche un entramado de relatos de Esperanza y Buena Noticia donde entretejer su propio relato vital.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302012" y="436260"/>
            <a:ext cx="6610739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RECREAR UNA </a:t>
            </a:r>
          </a:p>
          <a:p>
            <a:pPr algn="r"/>
            <a:r>
              <a:rPr lang="es-ES" sz="5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CULTURA DE </a:t>
            </a:r>
          </a:p>
          <a:p>
            <a:pPr algn="r"/>
            <a:r>
              <a:rPr lang="es-ES" sz="5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LIDERAZGO COMPARTIDO,</a:t>
            </a:r>
            <a:r>
              <a:rPr lang="es-ES" sz="3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PARTICIPACIÓN, TRABAJO EN EQUIPO Y COMUNICACIÓN, </a:t>
            </a:r>
            <a:endParaRPr lang="es-ES" sz="7000" b="1" kern="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57">
        <p:split orient="vert"/>
      </p:transition>
    </mc:Choice>
    <mc:Fallback xmlns="">
      <p:transition spd="slow" advTm="144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128" y="-5117262"/>
            <a:ext cx="18573750" cy="12382500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049809" y="2935410"/>
            <a:ext cx="8390754" cy="3674884"/>
            <a:chOff x="1049809" y="2935410"/>
            <a:chExt cx="8390754" cy="3674884"/>
          </a:xfrm>
        </p:grpSpPr>
        <p:sp>
          <p:nvSpPr>
            <p:cNvPr id="3" name="Rectángulo redondeado 2"/>
            <p:cNvSpPr/>
            <p:nvPr/>
          </p:nvSpPr>
          <p:spPr>
            <a:xfrm>
              <a:off x="1049809" y="2935410"/>
              <a:ext cx="7043866" cy="3427179"/>
            </a:xfrm>
            <a:prstGeom prst="roundRect">
              <a:avLst/>
            </a:prstGeom>
            <a:solidFill>
              <a:schemeClr val="tx2">
                <a:alpha val="24000"/>
              </a:schemeClr>
            </a:solidFill>
            <a:ln>
              <a:solidFill>
                <a:schemeClr val="bg1"/>
              </a:solidFill>
            </a:ln>
            <a:effectLst>
              <a:outerShdw dist="25400" dir="90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es-ES" sz="3200" b="1" kern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"La multitud de los creyentes tenía un solo corazón y una sola alma. Nadie llamaba suyos a sus bienes, sino que todo era en común entre ellos. </a:t>
              </a:r>
            </a:p>
            <a:p>
              <a:pPr algn="ctr">
                <a:lnSpc>
                  <a:spcPts val="2900"/>
                </a:lnSpc>
              </a:pPr>
              <a:r>
                <a:rPr lang="es-ES" sz="3200" b="1" kern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Y los apóstoles daban testimonio con gran poder de la resurrección del Señor Jesús." (</a:t>
              </a:r>
              <a:r>
                <a:rPr lang="es-ES" sz="3200" b="1" kern="9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Hch</a:t>
              </a:r>
              <a:r>
                <a:rPr lang="es-ES" sz="3200" b="1" kern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. 4, 32) </a:t>
              </a:r>
            </a:p>
          </p:txBody>
        </p:sp>
        <p:pic>
          <p:nvPicPr>
            <p:cNvPr id="4" name="Picture 2" descr="Imagen relacionada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126" y="4825857"/>
              <a:ext cx="1784437" cy="1784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501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948">
        <p:circle/>
      </p:transition>
    </mc:Choice>
    <mc:Fallback xmlns="">
      <p:transition spd="slow" advTm="109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6107" y="-1651818"/>
            <a:ext cx="16618818" cy="1187058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03193" y="482331"/>
            <a:ext cx="10383109" cy="1971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Definiendo y compartiendo un concepto común de servicio y de liderazgo sostenible.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Fortaleciendo y renovando los equipos en clave de participación.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Promoviendo una cultura de liderazgo y de participación entre nuestros jóvenes, abriendo espacios de protagonismo y creatividad.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23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034">
        <p:circle/>
      </p:transition>
    </mc:Choice>
    <mc:Fallback xmlns="">
      <p:transition spd="slow" advTm="1803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2832" y="-4054143"/>
            <a:ext cx="19050000" cy="142875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80767" y="421346"/>
            <a:ext cx="10383109" cy="2124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4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Asumiendo criterios de equidad de género.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4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Profundizando en la cultura ministerial y diversidad vocacional.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4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Estableciendo redes de intercambio de conocimiento y formación para que aflore toda la creatividad que albergamos.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4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comunicando lo que soñamos y lo que hacemos en clave de Esperanza y de la Buena Noticia que nos habita.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670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272">
        <p:circle/>
      </p:transition>
    </mc:Choice>
    <mc:Fallback xmlns="">
      <p:transition spd="slow" advTm="162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35867"/>
            <a:ext cx="12192000" cy="12192000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352425" y="1274571"/>
            <a:ext cx="6578600" cy="4869418"/>
          </a:xfrm>
          <a:prstGeom prst="roundRect">
            <a:avLst/>
          </a:prstGeom>
          <a:solidFill>
            <a:schemeClr val="tx2">
              <a:alpha val="36000"/>
            </a:schemeClr>
          </a:solidFill>
          <a:ln>
            <a:solidFill>
              <a:schemeClr val="bg1"/>
            </a:solidFill>
          </a:ln>
          <a:effectLst>
            <a:outerShdw dist="25400" dir="90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Como discípulos y discípulas </a:t>
            </a:r>
          </a:p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de Jesús y continuadores de Calasanz, queremos transformar </a:t>
            </a:r>
          </a:p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y cuidar nuestras presencias escolapias como Lugares donde sea posible </a:t>
            </a:r>
          </a:p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que el Tiempo lo vivamos como Historia, Acontecimiento y Profecía de Salvación y, de este modo, vivir </a:t>
            </a:r>
          </a:p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en proceso de convocatoria </a:t>
            </a:r>
          </a:p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y acogida, sanación, formación, </a:t>
            </a:r>
          </a:p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creación, relación, encuentro, acompañamiento y comunidad.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548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819">
        <p15:prstTrans prst="pageCurlDouble"/>
      </p:transition>
    </mc:Choice>
    <mc:Fallback xmlns="">
      <p:transition spd="slow" advTm="14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7316" y="-1696065"/>
            <a:ext cx="12499316" cy="8554065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8293036" y="2498738"/>
            <a:ext cx="3516987" cy="3847862"/>
          </a:xfrm>
          <a:prstGeom prst="roundRect">
            <a:avLst/>
          </a:prstGeom>
          <a:noFill/>
          <a:ln>
            <a:noFill/>
          </a:ln>
          <a:effectLst>
            <a:outerShdw dist="25400" dir="90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es-ES" sz="2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para garantizar su naturaleza verdaderamente innovadora y transformadora de las personas y de la realidad; contribuyendo así a la construcción de una sociedad más justa, fraterna, inclusiva y acogedora.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01461" y="3238057"/>
            <a:ext cx="883750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PROFUNDIZAR EN NUESTRA </a:t>
            </a:r>
            <a:r>
              <a:rPr lang="es-ES" sz="6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ACCIÓN </a:t>
            </a:r>
          </a:p>
          <a:p>
            <a:r>
              <a:rPr lang="es-ES" sz="3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EDUCATIVA, PASTORAL Y SOCIAL </a:t>
            </a:r>
          </a:p>
          <a:p>
            <a:r>
              <a:rPr lang="es-ES" sz="6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 PLENO TIEMPO,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8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128">
        <p:split orient="vert"/>
      </p:transition>
    </mc:Choice>
    <mc:Fallback xmlns="">
      <p:transition spd="slow" advTm="1712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24779"/>
            <a:ext cx="12231329" cy="9173497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707641" y="414277"/>
            <a:ext cx="11523686" cy="3123633"/>
            <a:chOff x="707641" y="414277"/>
            <a:chExt cx="11523686" cy="3123633"/>
          </a:xfrm>
        </p:grpSpPr>
        <p:sp>
          <p:nvSpPr>
            <p:cNvPr id="3" name="Rectángulo redondeado 2"/>
            <p:cNvSpPr/>
            <p:nvPr/>
          </p:nvSpPr>
          <p:spPr>
            <a:xfrm>
              <a:off x="707641" y="414277"/>
              <a:ext cx="10816045" cy="1747996"/>
            </a:xfrm>
            <a:prstGeom prst="roundRect">
              <a:avLst/>
            </a:prstGeom>
            <a:solidFill>
              <a:schemeClr val="tx2">
                <a:alpha val="24000"/>
              </a:schemeClr>
            </a:solidFill>
            <a:ln>
              <a:solidFill>
                <a:schemeClr val="bg1"/>
              </a:solidFill>
            </a:ln>
            <a:effectLst>
              <a:outerShdw dist="25400" dir="90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es-ES" sz="3200" b="1" kern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"En todo os he enseñado que es así, trabajando, como se debe socorrer a los débiles y que hay que tener presentes las palabras del Señor Jesús que dijo: Mayor felicidad hay en dar que en recibir." </a:t>
              </a:r>
              <a:r>
                <a:rPr lang="es-ES" sz="2200" b="1" kern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(</a:t>
              </a:r>
              <a:r>
                <a:rPr lang="es-ES" sz="2200" b="1" kern="9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Hch</a:t>
              </a:r>
              <a:r>
                <a:rPr lang="es-ES" sz="2200" b="1" kern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. 20, 35) </a:t>
              </a:r>
            </a:p>
          </p:txBody>
        </p:sp>
        <p:pic>
          <p:nvPicPr>
            <p:cNvPr id="4" name="Picture 2" descr="Imagen relacionada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6890" y="1753473"/>
              <a:ext cx="1784437" cy="1784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4196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000">
        <p:circle/>
      </p:transition>
    </mc:Choice>
    <mc:Fallback xmlns="">
      <p:transition spd="slow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291" y="-884904"/>
            <a:ext cx="12585291" cy="943896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58092" y="4322691"/>
            <a:ext cx="10450287" cy="2535309"/>
          </a:xfrm>
          <a:prstGeom prst="rect">
            <a:avLst/>
          </a:prstGeom>
          <a:solidFill>
            <a:schemeClr val="tx1">
              <a:lumMod val="50000"/>
              <a:lumOff val="50000"/>
              <a:alpha val="28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1200"/>
              </a:spcBef>
            </a:pPr>
            <a:endParaRPr lang="es-ES" sz="2500" b="1" kern="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Fortaleciendo la alianza Itaka-Escolapios-Colegios para ofrecer una propuesta a pleno tiempo. 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Consolidando y ampliando el proyecto de innovación “Suma y Sigue”, siguiendo el Proyecto Educativo marco de Emaús. 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s-ES" sz="25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Profundizando en la metodología del Aprendizaje y Servicio. 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/>
            </a:pPr>
            <a:endParaRPr lang="es-ES" sz="2500" b="1" kern="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624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000">
        <p:circle/>
      </p:transition>
    </mc:Choice>
    <mc:Fallback xmlns="">
      <p:transition spd="slow" advTm="2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83326"/>
            <a:ext cx="14538960" cy="96926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345473" y="913136"/>
            <a:ext cx="4245429" cy="5683607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514350" indent="-514350" algn="r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6"/>
            </a:pPr>
            <a:endParaRPr lang="es-ES" sz="2500" b="1" kern="900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4"/>
            </a:pPr>
            <a:r>
              <a:rPr lang="es-ES" sz="2500" b="1" kern="9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Intensificando el enfoque de nuestra misión educativa en sus dimensiones de transformación social y pastoral. 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4"/>
            </a:pPr>
            <a:r>
              <a:rPr lang="es-ES" sz="2500" b="1" kern="9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Subrayando la transmisión y celebración de la fe con niños/as y jóvenes, adaptándonos a los diferentes contextos y actualizando metodologías y lenguajes. 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4"/>
            </a:pPr>
            <a:r>
              <a:rPr lang="es-ES" sz="2500" b="1" kern="9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Incluyendo la Enseñanza Religiosa Escolar en nuestros proyectos de innovación pedagógica.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11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489">
        <p:circle/>
      </p:transition>
    </mc:Choice>
    <mc:Fallback xmlns="">
      <p:transition spd="slow" advTm="1548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2913"/>
            <a:ext cx="12231329" cy="917349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18625" y="419360"/>
            <a:ext cx="8804367" cy="2637902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514350" indent="-514350" algn="r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6"/>
            </a:pPr>
            <a:endParaRPr lang="es-ES" sz="2500" b="1" kern="900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7"/>
            </a:pPr>
            <a:r>
              <a:rPr lang="es-ES" sz="2500" b="1" kern="9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Impulsando entre quienes más lo necesitan nuevas iniciativas de acción educativa, pastoral y social. 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7"/>
            </a:pPr>
            <a:r>
              <a:rPr lang="es-ES" sz="2500" b="1" kern="9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Desarrollando un sistema de evaluación y calidad, al servicio de nuestra Misión y Visión, que garantice la pertinencia de nuestros proyectos. </a:t>
            </a:r>
          </a:p>
          <a:p>
            <a:pPr marL="514350" indent="-514350">
              <a:lnSpc>
                <a:spcPts val="2000"/>
              </a:lnSpc>
              <a:spcBef>
                <a:spcPts val="1200"/>
              </a:spcBef>
              <a:buFont typeface="+mj-lt"/>
              <a:buAutoNum type="alphaLcPeriod" startAt="7"/>
            </a:pPr>
            <a:r>
              <a:rPr lang="es-ES" sz="2500" b="1" kern="9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Garantizando la sostenibilidad económica, humana y ecológica de nuestra organización.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26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828">
        <p:circle/>
      </p:transition>
    </mc:Choice>
    <mc:Fallback xmlns="">
      <p:transition spd="slow" advTm="1382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40081"/>
            <a:ext cx="12152671" cy="9114503"/>
          </a:xfrm>
          <a:prstGeom prst="rect">
            <a:avLst/>
          </a:prstGeom>
        </p:spPr>
      </p:pic>
      <p:pic>
        <p:nvPicPr>
          <p:cNvPr id="3074" name="Picture 2" descr="Resultado de imagen de logo escolapios emaÃº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661" y="2821576"/>
            <a:ext cx="3500846" cy="350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57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072">
        <p:circle/>
      </p:transition>
    </mc:Choice>
    <mc:Fallback xmlns="">
      <p:transition spd="slow" advTm="260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1950"/>
            <a:ext cx="12192000" cy="1219200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5695950" y="698837"/>
            <a:ext cx="5836708" cy="2088515"/>
          </a:xfrm>
          <a:prstGeom prst="roundRect">
            <a:avLst/>
          </a:prstGeom>
          <a:solidFill>
            <a:schemeClr val="tx2">
              <a:alpha val="10000"/>
            </a:schemeClr>
          </a:solidFill>
          <a:ln>
            <a:solidFill>
              <a:schemeClr val="bg1"/>
            </a:solidFill>
          </a:ln>
          <a:effectLst>
            <a:outerShdw dist="25400" dir="90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Esto nos exige un discernimiento, </a:t>
            </a:r>
          </a:p>
          <a:p>
            <a:pPr algn="r"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una escucha atenta al Espíritu, </a:t>
            </a:r>
          </a:p>
          <a:p>
            <a:pPr algn="r"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con un cuidado amoroso </a:t>
            </a:r>
          </a:p>
          <a:p>
            <a:pPr algn="r"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de los espacios, tiempos y personas </a:t>
            </a:r>
          </a:p>
          <a:p>
            <a:pPr algn="r"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que nos son encomendadas.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4072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294">
        <p15:prstTrans prst="pageCurlDouble"/>
      </p:transition>
    </mc:Choice>
    <mc:Fallback xmlns="">
      <p:transition spd="slow" advTm="102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1332412" y="346761"/>
            <a:ext cx="8934994" cy="1691243"/>
          </a:xfrm>
          <a:prstGeom prst="roundRect">
            <a:avLst/>
          </a:prstGeom>
          <a:solidFill>
            <a:schemeClr val="tx2">
              <a:alpha val="36000"/>
            </a:schemeClr>
          </a:solidFill>
          <a:ln>
            <a:solidFill>
              <a:schemeClr val="bg1"/>
            </a:solidFill>
          </a:ln>
          <a:effectLst>
            <a:outerShdw dist="25400" dir="90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Nos lleva a generar procesos de innovación constante y con sentido, que no sólo respondan a los cambios que ocurren, sino que impulsen y propicien los tiempos</a:t>
            </a:r>
          </a:p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que están por venir.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1877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084">
        <p15:prstTrans prst="pageCurlDouble"/>
      </p:transition>
    </mc:Choice>
    <mc:Fallback xmlns="">
      <p:transition spd="slow" advTm="9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6350" y="0"/>
            <a:ext cx="13468350" cy="10101263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5457825" y="548963"/>
            <a:ext cx="6115049" cy="2883059"/>
          </a:xfrm>
          <a:prstGeom prst="roundRect">
            <a:avLst/>
          </a:prstGeom>
          <a:solidFill>
            <a:schemeClr val="tx2">
              <a:alpha val="36000"/>
            </a:schemeClr>
          </a:solidFill>
          <a:ln>
            <a:solidFill>
              <a:schemeClr val="bg1"/>
            </a:solidFill>
          </a:ln>
          <a:effectLst>
            <a:outerShdw dist="25400" dir="90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Y también, nos invita a desarrollar </a:t>
            </a:r>
          </a:p>
          <a:p>
            <a:pPr algn="r"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procesos de evaluación permanente </a:t>
            </a:r>
          </a:p>
          <a:p>
            <a:pPr algn="r"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según nuestros objetivos y criterios, </a:t>
            </a:r>
          </a:p>
          <a:p>
            <a:pPr algn="r"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de liderazgos compartidos </a:t>
            </a:r>
          </a:p>
          <a:p>
            <a:pPr algn="r"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y de convocatoria esperanzada </a:t>
            </a:r>
          </a:p>
          <a:p>
            <a:pPr algn="r"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 sumarse a la misma misión </a:t>
            </a:r>
          </a:p>
          <a:p>
            <a:pPr algn="r"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que nos compromete y nos salva.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157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370">
        <p15:prstTrans prst="pageCurlDouble"/>
      </p:transition>
    </mc:Choice>
    <mc:Fallback xmlns="">
      <p:transition spd="slow" advTm="10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47751"/>
            <a:ext cx="15220950" cy="11415713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647700" y="539438"/>
            <a:ext cx="10334625" cy="2088515"/>
          </a:xfrm>
          <a:prstGeom prst="roundRect">
            <a:avLst/>
          </a:prstGeom>
          <a:solidFill>
            <a:schemeClr val="tx2">
              <a:alpha val="36000"/>
            </a:schemeClr>
          </a:solidFill>
          <a:ln>
            <a:solidFill>
              <a:schemeClr val="bg1"/>
            </a:solidFill>
          </a:ln>
          <a:effectLst>
            <a:outerShdw dist="25400" dir="90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Compartimos de este modo la llamada de Dios </a:t>
            </a:r>
          </a:p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 continuar su tarea creadora, y como caminantes de Emaús </a:t>
            </a:r>
          </a:p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que miran todo lo acontecido con los ojos de la fe,</a:t>
            </a:r>
          </a:p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recordamos a María que nos sigue diciendo desde Caná: </a:t>
            </a:r>
          </a:p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“Haced lo que Él os diga” (Jn 2, 5). </a:t>
            </a:r>
          </a:p>
        </p:txBody>
      </p:sp>
      <p:pic>
        <p:nvPicPr>
          <p:cNvPr id="7" name="Picture 2" descr="Imagen relacionada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0010" y="1583695"/>
            <a:ext cx="1784437" cy="17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99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973">
        <p15:prstTrans prst="pageCurlDouble"/>
      </p:transition>
    </mc:Choice>
    <mc:Fallback xmlns="">
      <p:transition spd="slow" advTm="79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409575" y="5006663"/>
            <a:ext cx="11372850" cy="1305322"/>
          </a:xfrm>
          <a:prstGeom prst="roundRect">
            <a:avLst/>
          </a:prstGeom>
          <a:solidFill>
            <a:schemeClr val="tx2">
              <a:alpha val="9000"/>
            </a:schemeClr>
          </a:solidFill>
          <a:ln>
            <a:solidFill>
              <a:schemeClr val="bg1"/>
            </a:solidFill>
          </a:ln>
          <a:effectLst>
            <a:outerShdw dist="25400" dir="90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Así, queremos vivir desde la experiencia de la Resurrección “un nuevo Pentecostés escolapio” que nos configure personal y comunitariamente.</a:t>
            </a:r>
          </a:p>
          <a:p>
            <a:pPr>
              <a:lnSpc>
                <a:spcPts val="2800"/>
              </a:lnSpc>
            </a:pPr>
            <a:r>
              <a:rPr lang="es-ES" sz="26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Para ello nos proponemos: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264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480">
        <p15:prstTrans prst="pageCurlDouble"/>
      </p:transition>
    </mc:Choice>
    <mc:Fallback xmlns="">
      <p:transition spd="slow" advTm="8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237720" cy="764857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solidFill>
              <a:schemeClr val="bg1"/>
            </a:solidFill>
          </a:ln>
          <a:effectLst>
            <a:outerShdw dist="25400" dir="9000000" algn="ctr" rotWithShape="0">
              <a:schemeClr val="tx1"/>
            </a:outerShdw>
          </a:effectLst>
        </p:spPr>
      </p:pic>
      <p:sp>
        <p:nvSpPr>
          <p:cNvPr id="4" name="Rectángulo redondeado 3"/>
          <p:cNvSpPr/>
          <p:nvPr/>
        </p:nvSpPr>
        <p:spPr>
          <a:xfrm>
            <a:off x="4724401" y="86058"/>
            <a:ext cx="7399866" cy="3166824"/>
          </a:xfrm>
          <a:prstGeom prst="roundRect">
            <a:avLst/>
          </a:prstGeom>
          <a:noFill/>
          <a:ln>
            <a:noFill/>
          </a:ln>
          <a:effectLst>
            <a:outerShdw dist="25400" dir="90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es-ES" sz="21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Para todas y todos y para toda la vida, </a:t>
            </a:r>
          </a:p>
          <a:p>
            <a:pPr algn="r">
              <a:lnSpc>
                <a:spcPts val="2400"/>
              </a:lnSpc>
            </a:pPr>
            <a:r>
              <a:rPr lang="es-ES" sz="21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para conformarnos como lugares seguros, </a:t>
            </a:r>
          </a:p>
          <a:p>
            <a:pPr algn="r">
              <a:lnSpc>
                <a:spcPts val="2400"/>
              </a:lnSpc>
            </a:pPr>
            <a:r>
              <a:rPr lang="es-ES" sz="21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acogedores, de crecimiento y vida plena </a:t>
            </a:r>
          </a:p>
          <a:p>
            <a:pPr algn="r">
              <a:lnSpc>
                <a:spcPts val="2400"/>
              </a:lnSpc>
            </a:pPr>
            <a:r>
              <a:rPr lang="es-ES" sz="21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para las niñas y niños, jóvenes, familias </a:t>
            </a:r>
          </a:p>
          <a:p>
            <a:pPr algn="r">
              <a:lnSpc>
                <a:spcPts val="2400"/>
              </a:lnSpc>
            </a:pPr>
            <a:r>
              <a:rPr lang="es-ES" sz="21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y quienes participamos en ella de diversos modos. </a:t>
            </a:r>
          </a:p>
          <a:p>
            <a:pPr algn="r">
              <a:lnSpc>
                <a:spcPts val="2400"/>
              </a:lnSpc>
            </a:pPr>
            <a:r>
              <a:rPr lang="es-ES" sz="21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Deseamos recrear procesos de acompañamiento </a:t>
            </a:r>
          </a:p>
          <a:p>
            <a:pPr algn="r">
              <a:lnSpc>
                <a:spcPts val="2400"/>
              </a:lnSpc>
            </a:pPr>
            <a:r>
              <a:rPr lang="es-ES" sz="21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y de vivencia profunda de la identidad humana, </a:t>
            </a:r>
          </a:p>
          <a:p>
            <a:pPr algn="r">
              <a:lnSpc>
                <a:spcPts val="2400"/>
              </a:lnSpc>
            </a:pPr>
            <a:r>
              <a:rPr lang="es-ES" sz="21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cristiana y escolapia, y convocar a todas las personas </a:t>
            </a:r>
          </a:p>
          <a:p>
            <a:pPr algn="r">
              <a:lnSpc>
                <a:spcPts val="2400"/>
              </a:lnSpc>
            </a:pPr>
            <a:r>
              <a:rPr lang="es-ES" sz="21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 sumarse a esta Misión que nos hace felices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97392" y="160082"/>
            <a:ext cx="8048625" cy="3018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9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ACTUALIZAR </a:t>
            </a:r>
          </a:p>
          <a:p>
            <a:pPr>
              <a:lnSpc>
                <a:spcPts val="6500"/>
              </a:lnSpc>
            </a:pPr>
            <a:r>
              <a:rPr lang="es-ES" sz="69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y OFRECER </a:t>
            </a:r>
          </a:p>
          <a:p>
            <a:r>
              <a:rPr lang="es-ES" sz="3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NUESTRA PROPUESTA </a:t>
            </a:r>
          </a:p>
          <a:p>
            <a:r>
              <a:rPr lang="es-ES" sz="3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ESCOLAPIA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592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812">
        <p:split orient="vert"/>
      </p:transition>
    </mc:Choice>
    <mc:Fallback xmlns="">
      <p:transition spd="slow" advTm="2081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6147723" cy="6858000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1606378" y="4442936"/>
            <a:ext cx="9156872" cy="1781339"/>
          </a:xfrm>
          <a:prstGeom prst="roundRect">
            <a:avLst/>
          </a:prstGeom>
          <a:solidFill>
            <a:schemeClr val="tx2">
              <a:alpha val="24000"/>
            </a:schemeClr>
          </a:solidFill>
          <a:ln>
            <a:solidFill>
              <a:schemeClr val="bg1"/>
            </a:solidFill>
          </a:ln>
          <a:effectLst>
            <a:outerShdw dist="25400" dir="90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</a:pPr>
            <a:r>
              <a:rPr lang="es-ES" sz="3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"Derramaré mi Espíritu sobre toda carne,</a:t>
            </a:r>
          </a:p>
          <a:p>
            <a:pPr algn="ctr">
              <a:lnSpc>
                <a:spcPts val="2900"/>
              </a:lnSpc>
            </a:pPr>
            <a:r>
              <a:rPr lang="es-ES" sz="3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y profetizarán vuestros hijos y vuestras hijas; vuestros jóvenes verán visiones y vuestros ancianos soñarán sueños“. </a:t>
            </a:r>
            <a:r>
              <a:rPr lang="es-ES" sz="2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(</a:t>
            </a:r>
            <a:r>
              <a:rPr lang="es-ES" sz="2200" b="1" kern="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Hch</a:t>
            </a:r>
            <a:r>
              <a:rPr lang="es-ES" sz="2200" b="1" kern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2, 17)</a:t>
            </a:r>
          </a:p>
        </p:txBody>
      </p:sp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7563" y="4942702"/>
            <a:ext cx="1784437" cy="17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55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578">
        <p:circle/>
      </p:transition>
    </mc:Choice>
    <mc:Fallback xmlns="">
      <p:transition spd="slow" advTm="105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6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1150</Words>
  <Application>Microsoft Office PowerPoint</Application>
  <PresentationFormat>Panorámica</PresentationFormat>
  <Paragraphs>98</Paragraphs>
  <Slides>25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MV Boli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de la Riva</dc:creator>
  <cp:lastModifiedBy>Asier Gana</cp:lastModifiedBy>
  <cp:revision>30</cp:revision>
  <dcterms:created xsi:type="dcterms:W3CDTF">2019-05-26T17:23:07Z</dcterms:created>
  <dcterms:modified xsi:type="dcterms:W3CDTF">2019-05-30T14:19:42Z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11199265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S8.2.2</vt:lpwstr>
  </property>
</Properties>
</file>