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89" r:id="rId3"/>
    <p:sldId id="259" r:id="rId4"/>
    <p:sldId id="260" r:id="rId5"/>
    <p:sldId id="291" r:id="rId6"/>
    <p:sldId id="295" r:id="rId7"/>
    <p:sldId id="296" r:id="rId8"/>
    <p:sldId id="288" r:id="rId9"/>
    <p:sldId id="290" r:id="rId10"/>
    <p:sldId id="264" r:id="rId11"/>
    <p:sldId id="265" r:id="rId12"/>
    <p:sldId id="283" r:id="rId13"/>
    <p:sldId id="287" r:id="rId14"/>
    <p:sldId id="286" r:id="rId15"/>
    <p:sldId id="292" r:id="rId16"/>
    <p:sldId id="258" r:id="rId17"/>
  </p:sldIdLst>
  <p:sldSz cx="9144000" cy="5143500" type="screen16x9"/>
  <p:notesSz cx="6858000" cy="9144000"/>
  <p:embeddedFontLst>
    <p:embeddedFont>
      <p:font typeface="Titillium Web Light" panose="020B0604020202020204" charset="0"/>
      <p:regular r:id="rId19"/>
      <p:bold r:id="rId20"/>
      <p:italic r:id="rId21"/>
      <p:boldItalic r:id="rId22"/>
    </p:embeddedFont>
    <p:embeddedFont>
      <p:font typeface="Titillium Web" panose="020B060402020202020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EEC366-452E-4F2F-A79F-933185D043C6}">
  <a:tblStyle styleId="{5AEEC366-452E-4F2F-A79F-933185D043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94434" autoAdjust="0"/>
  </p:normalViewPr>
  <p:slideViewPr>
    <p:cSldViewPr snapToGrid="0">
      <p:cViewPr varScale="1">
        <p:scale>
          <a:sx n="88" d="100"/>
          <a:sy n="88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3986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38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53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8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1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26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87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153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05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02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973750"/>
            <a:ext cx="57969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230450"/>
            <a:ext cx="5796900" cy="465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544155" y="1428750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631111" y="1428750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7DFFB1"/>
            </a:gs>
            <a:gs pos="12000">
              <a:srgbClr val="00AAC6"/>
            </a:gs>
            <a:gs pos="51000">
              <a:srgbClr val="0037B3"/>
            </a:gs>
            <a:gs pos="100000">
              <a:srgbClr val="00001A"/>
            </a:gs>
          </a:gsLst>
          <a:lin ang="135000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283027" y="188678"/>
            <a:ext cx="7826829" cy="22932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CONSEJO PROVINCIAL DE PRESENCIA</a:t>
            </a:r>
            <a:br>
              <a:rPr lang="en" dirty="0" smtClean="0"/>
            </a:br>
            <a:r>
              <a:rPr lang="en" sz="2000" dirty="0" smtClean="0"/>
              <a:t>(Zaragoza</a:t>
            </a:r>
            <a:r>
              <a:rPr lang="en" sz="2000" dirty="0"/>
              <a:t> </a:t>
            </a:r>
            <a:r>
              <a:rPr lang="en" sz="2000" dirty="0" smtClean="0"/>
              <a:t>- 11 de mayo de 2019)</a:t>
            </a:r>
            <a:endParaRPr dirty="0"/>
          </a:p>
        </p:txBody>
      </p:sp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4" y="2862943"/>
            <a:ext cx="3214733" cy="21250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6" y="2438466"/>
            <a:ext cx="5050973" cy="254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293926" y="93130"/>
            <a:ext cx="8735358" cy="8212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PROYECTO PROVINCIAL DE PRESENCIA 2019-2023</a:t>
            </a:r>
            <a:br>
              <a:rPr lang="en" sz="3000" dirty="0" smtClean="0"/>
            </a:br>
            <a:r>
              <a:rPr lang="en" sz="2000" dirty="0" smtClean="0"/>
              <a:t>(4 Líneas)</a:t>
            </a:r>
            <a:endParaRPr sz="2000" dirty="0"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293926" y="1058635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ES" sz="2400" b="1" cap="all" dirty="0" smtClean="0">
                <a:solidFill>
                  <a:srgbClr val="FFC000"/>
                </a:solidFill>
              </a:rPr>
              <a:t>Actualizar</a:t>
            </a:r>
            <a:r>
              <a:rPr lang="es-ES" sz="2400" b="1" dirty="0" smtClean="0">
                <a:solidFill>
                  <a:srgbClr val="FFC000"/>
                </a:solidFill>
              </a:rPr>
              <a:t> </a:t>
            </a:r>
            <a:r>
              <a:rPr lang="es-ES" sz="2400" b="1" dirty="0">
                <a:solidFill>
                  <a:srgbClr val="FFC000"/>
                </a:solidFill>
              </a:rPr>
              <a:t>y </a:t>
            </a:r>
            <a:r>
              <a:rPr lang="es-ES" sz="2400" b="1" cap="all" dirty="0">
                <a:solidFill>
                  <a:srgbClr val="FFC000"/>
                </a:solidFill>
              </a:rPr>
              <a:t>ofrecer</a:t>
            </a:r>
            <a:r>
              <a:rPr lang="es-ES" sz="2400" b="1" dirty="0">
                <a:solidFill>
                  <a:srgbClr val="FFC000"/>
                </a:solidFill>
              </a:rPr>
              <a:t> NUESTRA PROPUESTA ESCOLAPIA para todas y todos y para toda la vida</a:t>
            </a:r>
            <a:endParaRPr sz="2400" dirty="0">
              <a:solidFill>
                <a:srgbClr val="FFC000"/>
              </a:solidFill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2"/>
          </p:nvPr>
        </p:nvSpPr>
        <p:spPr>
          <a:xfrm>
            <a:off x="2571375" y="1058635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ES" sz="2400" b="1" dirty="0">
                <a:solidFill>
                  <a:srgbClr val="FFC000"/>
                </a:solidFill>
              </a:rPr>
              <a:t>Fortalecer nuestro dinamismo como </a:t>
            </a:r>
            <a:r>
              <a:rPr lang="es-ES" sz="2400" b="1" cap="all" dirty="0">
                <a:solidFill>
                  <a:srgbClr val="FFC000"/>
                </a:solidFill>
              </a:rPr>
              <a:t>red provincial</a:t>
            </a: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b="1" dirty="0">
                <a:solidFill>
                  <a:srgbClr val="FFC000"/>
                </a:solidFill>
              </a:rPr>
              <a:t>para estar siempre E</a:t>
            </a:r>
            <a:r>
              <a:rPr lang="es-ES" sz="2400" b="1" cap="all" dirty="0">
                <a:solidFill>
                  <a:srgbClr val="FFC000"/>
                </a:solidFill>
              </a:rPr>
              <a:t>n salida</a:t>
            </a:r>
            <a:endParaRPr sz="2400" dirty="0">
              <a:solidFill>
                <a:srgbClr val="FFC000"/>
              </a:solidFill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3"/>
          </p:nvPr>
        </p:nvSpPr>
        <p:spPr>
          <a:xfrm>
            <a:off x="4631109" y="1058635"/>
            <a:ext cx="1943861" cy="332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ES" sz="2400" b="1" dirty="0">
                <a:solidFill>
                  <a:srgbClr val="FFC000"/>
                </a:solidFill>
              </a:rPr>
              <a:t>Recrear una</a:t>
            </a: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b="1" cap="all" dirty="0">
                <a:solidFill>
                  <a:srgbClr val="FFC000"/>
                </a:solidFill>
              </a:rPr>
              <a:t>cultura de liderazgo </a:t>
            </a:r>
            <a:r>
              <a:rPr lang="es-ES" sz="2400" b="1" cap="all" dirty="0" smtClean="0">
                <a:solidFill>
                  <a:srgbClr val="FFC000"/>
                </a:solidFill>
              </a:rPr>
              <a:t>compartido</a:t>
            </a:r>
            <a:r>
              <a:rPr lang="es-ES" sz="2400" b="1" dirty="0">
                <a:solidFill>
                  <a:srgbClr val="FFC000"/>
                </a:solidFill>
              </a:rPr>
              <a:t>,</a:t>
            </a:r>
            <a:r>
              <a:rPr lang="es-ES" sz="2400" b="1" dirty="0" smtClean="0">
                <a:solidFill>
                  <a:srgbClr val="FFC000"/>
                </a:solidFill>
              </a:rPr>
              <a:t> </a:t>
            </a:r>
            <a:r>
              <a:rPr lang="es-ES" sz="2400" b="1" dirty="0">
                <a:solidFill>
                  <a:srgbClr val="FFC000"/>
                </a:solidFill>
              </a:rPr>
              <a:t>participación, trabajo en equipo y comunicación</a:t>
            </a:r>
            <a:endParaRPr sz="2400" dirty="0">
              <a:solidFill>
                <a:srgbClr val="FFC000"/>
              </a:solidFill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" name="Google Shape;124;p19"/>
          <p:cNvSpPr txBox="1">
            <a:spLocks/>
          </p:cNvSpPr>
          <p:nvPr/>
        </p:nvSpPr>
        <p:spPr>
          <a:xfrm>
            <a:off x="6903334" y="1058635"/>
            <a:ext cx="18516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1600"/>
              <a:buFont typeface="Titillium Web Light"/>
              <a:buChar char="▰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○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■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●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○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■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●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○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■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rgbClr val="FFC000"/>
                </a:solidFill>
              </a:rPr>
              <a:t>Profundizar en nuestra </a:t>
            </a:r>
            <a:r>
              <a:rPr lang="es-ES" sz="2400" b="1" cap="all" dirty="0">
                <a:solidFill>
                  <a:srgbClr val="FFC000"/>
                </a:solidFill>
              </a:rPr>
              <a:t>acción</a:t>
            </a:r>
            <a:r>
              <a:rPr lang="es-ES" sz="2400" b="1" dirty="0">
                <a:solidFill>
                  <a:srgbClr val="FFC000"/>
                </a:solidFill>
              </a:rPr>
              <a:t> educativa, pastoral y social </a:t>
            </a:r>
            <a:r>
              <a:rPr lang="es-ES" sz="2400" b="1" cap="all" dirty="0">
                <a:solidFill>
                  <a:srgbClr val="FFC000"/>
                </a:solidFill>
              </a:rPr>
              <a:t>a pleno tiempo</a:t>
            </a:r>
            <a:endParaRPr lang="es-ES" sz="2400" dirty="0">
              <a:solidFill>
                <a:srgbClr val="FFC000"/>
              </a:solidFill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34" y="4232613"/>
            <a:ext cx="1255303" cy="742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build="p"/>
      <p:bldP spid="123" grpId="0" build="p"/>
      <p:bldP spid="124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127072" y="97972"/>
            <a:ext cx="5435528" cy="136071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2800" cap="all" dirty="0">
                <a:solidFill>
                  <a:srgbClr val="FFC000"/>
                </a:solidFill>
              </a:rPr>
              <a:t>Actualizar</a:t>
            </a:r>
            <a:r>
              <a:rPr lang="es-ES" sz="2800" dirty="0">
                <a:solidFill>
                  <a:srgbClr val="FFC000"/>
                </a:solidFill>
              </a:rPr>
              <a:t> y </a:t>
            </a:r>
            <a:r>
              <a:rPr lang="es-ES" sz="2800" cap="all" dirty="0">
                <a:solidFill>
                  <a:srgbClr val="FFC000"/>
                </a:solidFill>
              </a:rPr>
              <a:t>ofrecer</a:t>
            </a:r>
            <a:r>
              <a:rPr lang="es-ES" sz="2800" dirty="0">
                <a:solidFill>
                  <a:srgbClr val="FFC000"/>
                </a:solidFill>
              </a:rPr>
              <a:t> NUESTRA PROPUESTA ESCOLAPIA para todas y todos y para toda la vida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127072" y="1411346"/>
            <a:ext cx="5903614" cy="32040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VocacionalChallenge: cultura vocacional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Movimiento Calasanz – Dinámica Sinodal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Proyecto “en clave de identidad”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Equipos de Misión Compartida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“Proyecto marco de familias”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Protección personas más débiles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Comunidad Cristiana Escolapia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Fraternidad de Emaús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Proyectos comunitarios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Lugares de encuentro intercultural e interreligioso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" sz="2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 smtClean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sz="2000" dirty="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84" y="594060"/>
            <a:ext cx="3547500" cy="3547500"/>
          </a:xfrm>
          <a:prstGeom prst="heptagon">
            <a:avLst>
              <a:gd name="hf" fmla="val 102572"/>
              <a:gd name="vf" fmla="val 105210"/>
            </a:avLst>
          </a:prstGeom>
          <a:noFill/>
          <a:ln>
            <a:noFill/>
          </a:ln>
        </p:spPr>
      </p:pic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34" y="4232613"/>
            <a:ext cx="1255303" cy="74258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7073" y="4488241"/>
            <a:ext cx="756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chemeClr val="bg1"/>
                </a:solidFill>
              </a:rPr>
              <a:t>"Derramaré mi Espíritu sobre toda carne, y profetizarán vuestros hijos y vuestras hijas; vuestros jóvenes verán visiones y vuestros ancianos soñarán sueños." (</a:t>
            </a:r>
            <a:r>
              <a:rPr lang="es-ES" b="1" i="1" dirty="0" err="1">
                <a:solidFill>
                  <a:schemeClr val="bg1"/>
                </a:solidFill>
              </a:rPr>
              <a:t>Hch</a:t>
            </a:r>
            <a:r>
              <a:rPr lang="es-ES" b="1" i="1" dirty="0">
                <a:solidFill>
                  <a:schemeClr val="bg1"/>
                </a:solidFill>
              </a:rPr>
              <a:t>. 2, 17)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127072" y="1857523"/>
            <a:ext cx="5654302" cy="19307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Grandes desafíos de la Humanidad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Modelo de presencia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Red provincial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Escuela Pía Global - Mozambique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Pasos significativos personales y comunitarios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Brasil-Bolivia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" sz="2000" dirty="0" smtClean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" sz="2000" dirty="0" smtClean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sz="2000" dirty="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84" y="708150"/>
            <a:ext cx="3547500" cy="3547500"/>
          </a:xfrm>
          <a:prstGeom prst="heptagon">
            <a:avLst>
              <a:gd name="hf" fmla="val 102572"/>
              <a:gd name="vf" fmla="val 105210"/>
            </a:avLst>
          </a:prstGeom>
          <a:noFill/>
          <a:ln>
            <a:noFill/>
          </a:ln>
        </p:spPr>
      </p:pic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Google Shape;130;p20"/>
          <p:cNvSpPr txBox="1">
            <a:spLocks noGrp="1"/>
          </p:cNvSpPr>
          <p:nvPr>
            <p:ph type="title"/>
          </p:nvPr>
        </p:nvSpPr>
        <p:spPr>
          <a:xfrm>
            <a:off x="127072" y="97972"/>
            <a:ext cx="4637314" cy="136071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2800" dirty="0">
                <a:solidFill>
                  <a:srgbClr val="FFC000"/>
                </a:solidFill>
              </a:rPr>
              <a:t>Fortalecer nuestro dinamismo como </a:t>
            </a:r>
            <a:r>
              <a:rPr lang="es-ES" sz="2800" cap="all" dirty="0">
                <a:solidFill>
                  <a:srgbClr val="FFC000"/>
                </a:solidFill>
              </a:rPr>
              <a:t>red provincial</a:t>
            </a:r>
            <a:r>
              <a:rPr lang="es-ES" sz="2800" dirty="0">
                <a:solidFill>
                  <a:srgbClr val="FFC000"/>
                </a:solidFill>
              </a:rPr>
              <a:t> para estar siempre E</a:t>
            </a:r>
            <a:r>
              <a:rPr lang="es-ES" sz="2800" cap="all" dirty="0">
                <a:solidFill>
                  <a:srgbClr val="FFC000"/>
                </a:solidFill>
              </a:rPr>
              <a:t>n salida</a:t>
            </a:r>
            <a:endParaRPr lang="es-ES" sz="2800" dirty="0">
              <a:solidFill>
                <a:srgbClr val="FFC000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34" y="4232613"/>
            <a:ext cx="1255303" cy="74258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46397" y="3799115"/>
            <a:ext cx="5734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>
                <a:solidFill>
                  <a:schemeClr val="bg1"/>
                </a:solidFill>
              </a:rPr>
              <a:t>"Vayamos a ver cómo les va a los hermanos en todas aquellas ciudades en que anunciamos la Palabra del Señor.” (</a:t>
            </a:r>
            <a:r>
              <a:rPr lang="es-ES" sz="2000" i="1" dirty="0" err="1">
                <a:solidFill>
                  <a:schemeClr val="bg1"/>
                </a:solidFill>
              </a:rPr>
              <a:t>Hch</a:t>
            </a:r>
            <a:r>
              <a:rPr lang="es-ES" sz="2000" i="1" dirty="0">
                <a:solidFill>
                  <a:schemeClr val="bg1"/>
                </a:solidFill>
              </a:rPr>
              <a:t> 15, 36)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127072" y="97972"/>
            <a:ext cx="4637314" cy="179271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ES" sz="2800" dirty="0">
                <a:solidFill>
                  <a:srgbClr val="FFC000"/>
                </a:solidFill>
              </a:rPr>
              <a:t>Recrear una </a:t>
            </a:r>
            <a:r>
              <a:rPr lang="es-ES" sz="2800" cap="all" dirty="0">
                <a:solidFill>
                  <a:srgbClr val="FFC000"/>
                </a:solidFill>
              </a:rPr>
              <a:t>cultura de liderazgo compartido</a:t>
            </a:r>
            <a:r>
              <a:rPr lang="es-ES" sz="2800" dirty="0">
                <a:solidFill>
                  <a:srgbClr val="FFC000"/>
                </a:solidFill>
              </a:rPr>
              <a:t>, participación, trabajo en equipo y comunicación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234869" y="2062794"/>
            <a:ext cx="5654302" cy="22914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Servicio y liderazgo sostenible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Equipos fortalecidos y renovados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Protagonismo jóvenes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Equidad de género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Cultura ministerial y diversidad vocacional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Intercambio de conocimiento y formación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Comunicación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4" y="511629"/>
            <a:ext cx="4391970" cy="3284159"/>
          </a:xfrm>
          <a:prstGeom prst="heptagon">
            <a:avLst>
              <a:gd name="hf" fmla="val 102572"/>
              <a:gd name="vf" fmla="val 105210"/>
            </a:avLst>
          </a:prstGeom>
          <a:noFill/>
          <a:ln>
            <a:noFill/>
          </a:ln>
        </p:spPr>
      </p:pic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34" y="4232613"/>
            <a:ext cx="1255303" cy="74258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4272435"/>
            <a:ext cx="76128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i="1" dirty="0">
                <a:solidFill>
                  <a:schemeClr val="bg1"/>
                </a:solidFill>
              </a:rPr>
              <a:t>"La multitud de los creyentes tenía un solo corazón y una sola alma. Nadie llamaba suyos a sus bienes, sino que todo era en común entre ellos. Y los apóstoles daban testimonio con gran poder de la resurrección del Señor Jesús." (</a:t>
            </a:r>
            <a:r>
              <a:rPr lang="es-ES" sz="1500" i="1" dirty="0" err="1">
                <a:solidFill>
                  <a:schemeClr val="bg1"/>
                </a:solidFill>
              </a:rPr>
              <a:t>Hch</a:t>
            </a:r>
            <a:r>
              <a:rPr lang="es-ES" sz="1500" i="1" dirty="0">
                <a:solidFill>
                  <a:schemeClr val="bg1"/>
                </a:solidFill>
              </a:rPr>
              <a:t>. 4, </a:t>
            </a:r>
            <a:r>
              <a:rPr lang="es-ES" sz="1500" i="1" dirty="0" smtClean="0">
                <a:solidFill>
                  <a:schemeClr val="bg1"/>
                </a:solidFill>
              </a:rPr>
              <a:t>32)</a:t>
            </a:r>
            <a:endParaRPr lang="es-E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127072" y="97972"/>
            <a:ext cx="4637314" cy="14477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800" dirty="0">
                <a:solidFill>
                  <a:srgbClr val="FFC000"/>
                </a:solidFill>
              </a:rPr>
              <a:t>Profundizar en nuestra </a:t>
            </a:r>
            <a:r>
              <a:rPr lang="es-ES" sz="2800" cap="all" dirty="0">
                <a:solidFill>
                  <a:srgbClr val="FFC000"/>
                </a:solidFill>
              </a:rPr>
              <a:t>acción</a:t>
            </a:r>
            <a:r>
              <a:rPr lang="es-ES" sz="2800" dirty="0">
                <a:solidFill>
                  <a:srgbClr val="FFC000"/>
                </a:solidFill>
              </a:rPr>
              <a:t> educativa, pastoral y social </a:t>
            </a:r>
            <a:r>
              <a:rPr lang="es-ES" sz="2800" cap="all" dirty="0">
                <a:solidFill>
                  <a:srgbClr val="FFC000"/>
                </a:solidFill>
              </a:rPr>
              <a:t>a pleno tiempo</a:t>
            </a:r>
            <a:endParaRPr lang="es-ES" sz="2800" dirty="0">
              <a:solidFill>
                <a:srgbClr val="FFC000"/>
              </a:solidFill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86940" y="1375747"/>
            <a:ext cx="5654302" cy="28738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Alianza Itaka-Escolapios-Colegios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Suma y Sigue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Aprendizaje y Servicio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Misión educativa con enfoque pastoral y de transformación social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Enseñanza Religiosa Escolar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Nuevas iniciativas para quienes más lo necesitan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Evaluación y calidad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" sz="2000" dirty="0" smtClean="0"/>
              <a:t>Sostenibilidad económica, humana y ecológica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" sz="2000" dirty="0" smtClean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" sz="2000" dirty="0" smtClean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sz="2000" dirty="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84" y="714224"/>
            <a:ext cx="3547500" cy="3535351"/>
          </a:xfrm>
          <a:prstGeom prst="heptagon">
            <a:avLst>
              <a:gd name="hf" fmla="val 102572"/>
              <a:gd name="vf" fmla="val 105210"/>
            </a:avLst>
          </a:prstGeom>
          <a:noFill/>
          <a:ln>
            <a:noFill/>
          </a:ln>
        </p:spPr>
      </p:pic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34" y="4232613"/>
            <a:ext cx="1255303" cy="74258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4272435"/>
            <a:ext cx="761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schemeClr val="bg1"/>
                </a:solidFill>
              </a:rPr>
              <a:t>"En todo os he enseñado que es así, trabajando, como se debe socorrer a los débiles y que hay que tener presentes las palabras del Señor Jesús que dijo: Mayor felicidad hay en dar que en recibir." (</a:t>
            </a:r>
            <a:r>
              <a:rPr lang="es-ES" sz="1600" i="1" dirty="0" err="1">
                <a:solidFill>
                  <a:schemeClr val="bg1"/>
                </a:solidFill>
              </a:rPr>
              <a:t>Hch</a:t>
            </a:r>
            <a:r>
              <a:rPr lang="es-ES" sz="1600" i="1" dirty="0">
                <a:solidFill>
                  <a:schemeClr val="bg1"/>
                </a:solidFill>
              </a:rPr>
              <a:t>. 20, </a:t>
            </a:r>
            <a:r>
              <a:rPr lang="es-ES" sz="1600" i="1" dirty="0" smtClean="0">
                <a:solidFill>
                  <a:schemeClr val="bg1"/>
                </a:solidFill>
              </a:rPr>
              <a:t>35)</a:t>
            </a:r>
            <a:endParaRPr lang="es-E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056546"/>
            <a:ext cx="8572084" cy="556025"/>
          </a:xfrm>
        </p:spPr>
        <p:txBody>
          <a:bodyPr anchor="ctr"/>
          <a:lstStyle/>
          <a:p>
            <a:pPr algn="ctr"/>
            <a:r>
              <a:rPr lang="es-ES" dirty="0" smtClean="0"/>
              <a:t>TRABAJO EN PEQUEÑOS GRUPOS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0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 idx="4294967295"/>
          </p:nvPr>
        </p:nvSpPr>
        <p:spPr>
          <a:xfrm>
            <a:off x="272143" y="124664"/>
            <a:ext cx="7620000" cy="8550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Próximos pasos</a:t>
            </a:r>
            <a:endParaRPr sz="6000"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Google Shape;322;p35"/>
          <p:cNvSpPr txBox="1">
            <a:spLocks/>
          </p:cNvSpPr>
          <p:nvPr/>
        </p:nvSpPr>
        <p:spPr>
          <a:xfrm>
            <a:off x="182850" y="1031421"/>
            <a:ext cx="8572084" cy="3807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buClr>
                <a:srgbClr val="7DFFB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Envío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del Proyecto Provincial de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Presencia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definitivo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tillium Web Light"/>
            </a:endParaRPr>
          </a:p>
          <a:p>
            <a:pPr marL="457200" indent="-381000">
              <a:buClr>
                <a:srgbClr val="7DFFB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Elaboración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planes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estratégicos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provinciales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junio-septiembre</a:t>
            </a:r>
            <a:r>
              <a:rPr lang="en-US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)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:</a:t>
            </a:r>
          </a:p>
          <a:p>
            <a:pPr marL="892175" lvl="3" indent="-260350">
              <a:buClr>
                <a:srgbClr val="7DFFB1"/>
              </a:buClr>
              <a:buSzPts val="2400"/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Colegios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tillium Web Light"/>
            </a:endParaRPr>
          </a:p>
          <a:p>
            <a:pPr marL="892175" lvl="3" indent="-260350">
              <a:buClr>
                <a:srgbClr val="7DFFB1"/>
              </a:buClr>
              <a:buSzPts val="2400"/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Itaka-Escolapios</a:t>
            </a:r>
          </a:p>
          <a:p>
            <a:pPr marL="892175" lvl="3" indent="-260350">
              <a:buClr>
                <a:srgbClr val="7DFFB1"/>
              </a:buClr>
              <a:buSzPts val="2400"/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Comunidades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religiosas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–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Congregación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Provincial</a:t>
            </a:r>
          </a:p>
          <a:p>
            <a:pPr marL="892175" lvl="3" indent="-260350">
              <a:buClr>
                <a:srgbClr val="7DFFB1"/>
              </a:buClr>
              <a:buSzPts val="2400"/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Fraternidad</a:t>
            </a:r>
          </a:p>
          <a:p>
            <a:pPr marL="892175" lvl="3" indent="-260350">
              <a:buClr>
                <a:srgbClr val="7DFFB1"/>
              </a:buClr>
              <a:buSzPts val="2400"/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Pastoral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Vocacional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tillium Web Light"/>
            </a:endParaRPr>
          </a:p>
          <a:p>
            <a:pPr marL="446088" lvl="2" indent="-358775">
              <a:buClr>
                <a:srgbClr val="7DFFB1"/>
              </a:buClr>
              <a:buSzPts val="2400"/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Localmente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92175" lvl="2" indent="-260350">
              <a:buClr>
                <a:srgbClr val="7DFFB1"/>
              </a:buClr>
              <a:buSzPts val="2400"/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Difusión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Proyecto Provincial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Presencia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tillium Web Light"/>
            </a:endParaRPr>
          </a:p>
          <a:p>
            <a:pPr marL="892175" lvl="2" indent="-260350">
              <a:buClr>
                <a:srgbClr val="7DFFB1"/>
              </a:buClr>
              <a:buSzPts val="2400"/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Elaboración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proyectos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locales de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presencia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19-23</a:t>
            </a:r>
          </a:p>
          <a:p>
            <a:pPr marL="892175" lvl="3">
              <a:buClr>
                <a:srgbClr val="7DFFB1"/>
              </a:buClr>
              <a:buSzPts val="2400"/>
              <a:tabLst>
                <a:tab pos="719138" algn="l"/>
              </a:tabLst>
            </a:pP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Apoyo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equipo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provincial /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reunión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coordinadores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de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presencia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junio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 /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Plazo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: 31 de </a:t>
            </a:r>
            <a:r>
              <a:rPr lang="en-US" sz="1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octubre</a:t>
            </a:r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tillium Web Light"/>
              </a:rPr>
              <a:t>)</a:t>
            </a:r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tillium Web Light"/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51" y="72957"/>
            <a:ext cx="1255303" cy="742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92577"/>
            <a:ext cx="6025500" cy="715032"/>
          </a:xfrm>
        </p:spPr>
        <p:txBody>
          <a:bodyPr/>
          <a:lstStyle/>
          <a:p>
            <a:r>
              <a:rPr lang="es-ES" dirty="0" smtClean="0"/>
              <a:t>PLAN DEL DÍA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" y="807609"/>
            <a:ext cx="9143999" cy="4107340"/>
          </a:xfrm>
        </p:spPr>
        <p:txBody>
          <a:bodyPr/>
          <a:lstStyle/>
          <a:p>
            <a:r>
              <a:rPr lang="es-ES" b="1" dirty="0" smtClean="0">
                <a:solidFill>
                  <a:srgbClr val="FFC000"/>
                </a:solidFill>
              </a:rPr>
              <a:t>Acogida y oración inicial</a:t>
            </a:r>
          </a:p>
          <a:p>
            <a:r>
              <a:rPr lang="es-ES" b="1" dirty="0" smtClean="0">
                <a:solidFill>
                  <a:srgbClr val="FFC000"/>
                </a:solidFill>
              </a:rPr>
              <a:t>Informaciones</a:t>
            </a:r>
          </a:p>
          <a:p>
            <a:pPr lvl="1"/>
            <a:r>
              <a:rPr lang="es-ES" b="1" dirty="0" smtClean="0">
                <a:solidFill>
                  <a:srgbClr val="FFC000"/>
                </a:solidFill>
              </a:rPr>
              <a:t>Pasos dados desde el Capítulo Provincial</a:t>
            </a:r>
          </a:p>
          <a:p>
            <a:pPr lvl="1"/>
            <a:r>
              <a:rPr lang="es-ES" b="1" dirty="0" smtClean="0">
                <a:solidFill>
                  <a:srgbClr val="FFC000"/>
                </a:solidFill>
              </a:rPr>
              <a:t>Mozambique</a:t>
            </a:r>
          </a:p>
          <a:p>
            <a:pPr lvl="1"/>
            <a:r>
              <a:rPr lang="es-ES" b="1" dirty="0" smtClean="0">
                <a:solidFill>
                  <a:srgbClr val="FFC000"/>
                </a:solidFill>
              </a:rPr>
              <a:t>Liberación para el impulso del Sujeto Escolapio</a:t>
            </a:r>
          </a:p>
          <a:p>
            <a:pPr lvl="1"/>
            <a:r>
              <a:rPr lang="es-ES" b="1" dirty="0" smtClean="0">
                <a:solidFill>
                  <a:srgbClr val="FFC000"/>
                </a:solidFill>
              </a:rPr>
              <a:t>Otras informaciones</a:t>
            </a:r>
          </a:p>
          <a:p>
            <a:r>
              <a:rPr lang="es-ES" b="1" dirty="0" smtClean="0">
                <a:solidFill>
                  <a:srgbClr val="FFC000"/>
                </a:solidFill>
              </a:rPr>
              <a:t>Presentación del Proyecto Provincial de Presencia 2019-2023</a:t>
            </a:r>
          </a:p>
          <a:p>
            <a:r>
              <a:rPr lang="es-ES" b="1" dirty="0" smtClean="0">
                <a:solidFill>
                  <a:srgbClr val="FFC000"/>
                </a:solidFill>
              </a:rPr>
              <a:t>Trabajo en grupos</a:t>
            </a:r>
          </a:p>
          <a:p>
            <a:r>
              <a:rPr lang="es-ES" sz="2300" b="1" dirty="0" smtClean="0">
                <a:solidFill>
                  <a:srgbClr val="FFC000"/>
                </a:solidFill>
              </a:rPr>
              <a:t>Hacia los planes estratégicos y proyectos locales de presencia 19-23</a:t>
            </a:r>
            <a:endParaRPr lang="es-ES" sz="2300" b="1" dirty="0">
              <a:solidFill>
                <a:srgbClr val="FFC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034" y="207813"/>
            <a:ext cx="1255303" cy="7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103914"/>
            <a:ext cx="1309731" cy="9058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1465" y="141514"/>
            <a:ext cx="8808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Configuración y </a:t>
            </a:r>
            <a:r>
              <a:rPr lang="en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funciones</a:t>
            </a:r>
            <a:r>
              <a:rPr lang="en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oogle Shape;82;p15"/>
          <p:cNvSpPr txBox="1">
            <a:spLocks/>
          </p:cNvSpPr>
          <p:nvPr/>
        </p:nvSpPr>
        <p:spPr>
          <a:xfrm>
            <a:off x="175032" y="868028"/>
            <a:ext cx="8701131" cy="391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2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Congregación Provincial, Secretario y </a:t>
            </a:r>
            <a:r>
              <a:rPr lang="en" sz="2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Ecónomo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2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Equipos </a:t>
            </a:r>
            <a:r>
              <a:rPr lang="en" sz="2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provinciales: Equipo Provincial de presencia,   Secretariado Colegios, Itaka-Escolapios Emaús, Equipo Permanente </a:t>
            </a:r>
            <a:r>
              <a:rPr lang="en" sz="2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Fraternidad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2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Equipos </a:t>
            </a:r>
            <a:r>
              <a:rPr lang="en" sz="2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locales de </a:t>
            </a:r>
            <a:r>
              <a:rPr lang="en" sz="2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presencia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2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Órgano de participación, información y propuesta. Propone y evalúa Proyecto Provincial de Presencia.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2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convoca y organiza el Delegado Provincial de Presencia con su equipo.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2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encuentros en cada cuatrienio</a:t>
            </a:r>
          </a:p>
          <a:p>
            <a:pPr marL="76200" indent="0">
              <a:spcBef>
                <a:spcPts val="600"/>
              </a:spcBef>
            </a:pPr>
            <a:endParaRPr lang="en" sz="2200" b="1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ES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600"/>
              </a:spcBef>
            </a:pP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1197997" y="8975"/>
            <a:ext cx="7556937" cy="63968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EQUIPO PROVINCIAL DE PRESENCIA 19-23 </a:t>
            </a:r>
            <a:endParaRPr sz="3200"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6" name="Imagen 5" descr="C:\Users\albertoprieto\AppData\Local\Microsoft\Windows\Temporary Internet Files\Content.Outlook\MUNKERA9\Picture 3 (2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10198"/>
          <a:stretch/>
        </p:blipFill>
        <p:spPr bwMode="auto">
          <a:xfrm>
            <a:off x="196513" y="420913"/>
            <a:ext cx="849313" cy="1118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3" y="1640402"/>
            <a:ext cx="849313" cy="1126641"/>
          </a:xfrm>
          <a:prstGeom prst="rect">
            <a:avLst/>
          </a:prstGeom>
          <a:noFill/>
        </p:spPr>
      </p:pic>
      <p:pic>
        <p:nvPicPr>
          <p:cNvPr id="8" name="Imagen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15" y="2074262"/>
            <a:ext cx="849313" cy="1108547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14" y="740147"/>
            <a:ext cx="813163" cy="11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r="9558"/>
          <a:stretch/>
        </p:blipFill>
        <p:spPr bwMode="auto">
          <a:xfrm>
            <a:off x="196513" y="2860236"/>
            <a:ext cx="853238" cy="1131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C:\Users\marianograssa\OneDrive - Escuelas Pías Provincia Emaús\PROVINCIA DE EMAÚS, ACTUALES\Emaús 2018-2019 fotos\Jesús Elizari 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3" y="4084647"/>
            <a:ext cx="813392" cy="10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081747" y="740147"/>
            <a:ext cx="249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</a:rPr>
              <a:t>Coordinador Itaka-Escolapios Emaús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44799" y="1626175"/>
            <a:ext cx="292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</a:rPr>
              <a:t>Coordinador Provincial de Pastoral Vocacional.</a:t>
            </a:r>
          </a:p>
          <a:p>
            <a:r>
              <a:rPr lang="es-ES" sz="1800" b="1" dirty="0" smtClean="0">
                <a:solidFill>
                  <a:schemeClr val="bg1"/>
                </a:solidFill>
              </a:rPr>
              <a:t>Asistente Congregación (</a:t>
            </a:r>
            <a:r>
              <a:rPr lang="es-ES" b="1" i="1" dirty="0" smtClean="0">
                <a:solidFill>
                  <a:schemeClr val="bg1"/>
                </a:solidFill>
              </a:rPr>
              <a:t>cultura y acogida vocacional</a:t>
            </a:r>
            <a:r>
              <a:rPr lang="es-ES" sz="1800" b="1" dirty="0" smtClean="0">
                <a:solidFill>
                  <a:schemeClr val="bg1"/>
                </a:solidFill>
              </a:rPr>
              <a:t>)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44799" y="2994972"/>
            <a:ext cx="292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</a:rPr>
              <a:t>Secretaria Provincial de Colegios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81747" y="4380519"/>
            <a:ext cx="292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</a:rPr>
              <a:t>Provincial de Emaús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76077" y="648661"/>
            <a:ext cx="347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</a:rPr>
              <a:t>Conexión con comunidades religiosas.</a:t>
            </a:r>
          </a:p>
          <a:p>
            <a:r>
              <a:rPr lang="es-ES" sz="1800" b="1" dirty="0" smtClean="0">
                <a:solidFill>
                  <a:schemeClr val="bg1"/>
                </a:solidFill>
              </a:rPr>
              <a:t>Asistente Congregación (</a:t>
            </a:r>
            <a:r>
              <a:rPr lang="es-ES" b="1" i="1" dirty="0" smtClean="0">
                <a:solidFill>
                  <a:schemeClr val="bg1"/>
                </a:solidFill>
              </a:rPr>
              <a:t>vida comunitaria y procesos formativos</a:t>
            </a:r>
            <a:r>
              <a:rPr lang="es-ES" sz="1800" b="1" dirty="0" smtClean="0">
                <a:solidFill>
                  <a:schemeClr val="bg1"/>
                </a:solidFill>
              </a:rPr>
              <a:t>)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312226" y="2044408"/>
            <a:ext cx="3831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>
                <a:solidFill>
                  <a:schemeClr val="bg1"/>
                </a:solidFill>
              </a:rPr>
              <a:t>Ecónomo Provincial y coordinador Equipo Provincial de Gestión.</a:t>
            </a:r>
          </a:p>
          <a:p>
            <a:r>
              <a:rPr lang="es-ES" sz="1700" b="1" dirty="0" smtClean="0">
                <a:solidFill>
                  <a:schemeClr val="bg1"/>
                </a:solidFill>
              </a:rPr>
              <a:t>Asistente Congregación</a:t>
            </a:r>
            <a:r>
              <a:rPr lang="es-ES" sz="1800" b="1" dirty="0" smtClean="0">
                <a:solidFill>
                  <a:schemeClr val="bg1"/>
                </a:solidFill>
              </a:rPr>
              <a:t> (</a:t>
            </a:r>
            <a:r>
              <a:rPr lang="es-ES" b="1" i="1" dirty="0" smtClean="0">
                <a:solidFill>
                  <a:schemeClr val="bg1"/>
                </a:solidFill>
              </a:rPr>
              <a:t>gestión económica y recursos</a:t>
            </a:r>
            <a:r>
              <a:rPr lang="es-ES" sz="1800" b="1" dirty="0" smtClean="0">
                <a:solidFill>
                  <a:schemeClr val="bg1"/>
                </a:solidFill>
              </a:rPr>
              <a:t>)</a:t>
            </a:r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19" name="Imagen 18" descr="C:\Users\javieraguirregabiria\Documents\Gonzalez. Raúl 151000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7" t="9836" r="32609"/>
          <a:stretch/>
        </p:blipFill>
        <p:spPr bwMode="auto">
          <a:xfrm>
            <a:off x="4459915" y="3453412"/>
            <a:ext cx="816162" cy="1076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5312226" y="3364856"/>
            <a:ext cx="292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</a:rPr>
              <a:t>Delegado Provincial de Presencia y coordinador Equipo Permanente Fraternidad de Emaús</a:t>
            </a:r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21" name="Imagen 2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34" y="4232613"/>
            <a:ext cx="1255303" cy="742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3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57" y="162432"/>
            <a:ext cx="9035143" cy="857400"/>
          </a:xfrm>
        </p:spPr>
        <p:txBody>
          <a:bodyPr anchor="ctr"/>
          <a:lstStyle/>
          <a:p>
            <a:pPr algn="ctr"/>
            <a:r>
              <a:rPr lang="es-ES" sz="2800" dirty="0" smtClean="0"/>
              <a:t>LIBERACIÓN PARA EL IMPULSO DEL SUJETO ESCOLAPIO</a:t>
            </a:r>
            <a:endParaRPr lang="es-ES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8858" y="1019831"/>
            <a:ext cx="9035142" cy="3730020"/>
          </a:xfrm>
        </p:spPr>
        <p:txBody>
          <a:bodyPr/>
          <a:lstStyle/>
          <a:p>
            <a:r>
              <a:rPr lang="es-ES" b="1" dirty="0" smtClean="0"/>
              <a:t>Situando la reflexión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Mucha trayectoria en Emaús en la comprensión e impulso del Sujeto Escolapio</a:t>
            </a:r>
          </a:p>
          <a:p>
            <a:pPr lvl="1"/>
            <a:r>
              <a:rPr lang="es-ES" dirty="0" smtClean="0"/>
              <a:t>Impulsado como línea transversal desde los equipos provinciales y desde cada presencia</a:t>
            </a:r>
          </a:p>
          <a:p>
            <a:pPr lvl="1"/>
            <a:r>
              <a:rPr lang="es-ES" dirty="0" smtClean="0"/>
              <a:t>Satisfechos con el camino recorrido…</a:t>
            </a:r>
          </a:p>
          <a:p>
            <a:pPr lvl="1"/>
            <a:r>
              <a:rPr lang="es-ES" dirty="0" smtClean="0"/>
              <a:t>…pero una intención clara de intensificar más esta labor</a:t>
            </a:r>
          </a:p>
          <a:p>
            <a:pPr lvl="1"/>
            <a:r>
              <a:rPr lang="es-ES" dirty="0" smtClean="0"/>
              <a:t>Recogido en los informes de varios equipos y en las reflexiones compartidas del pasado cuatrienio</a:t>
            </a:r>
          </a:p>
          <a:p>
            <a:pPr lvl="1"/>
            <a:r>
              <a:rPr lang="es-ES" dirty="0" smtClean="0"/>
              <a:t>Reflejado en el Proyecto Provincia de Presencia 2019-2023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7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57" y="0"/>
            <a:ext cx="9035143" cy="500743"/>
          </a:xfrm>
        </p:spPr>
        <p:txBody>
          <a:bodyPr anchor="ctr"/>
          <a:lstStyle/>
          <a:p>
            <a:pPr algn="ctr"/>
            <a:r>
              <a:rPr lang="es-ES" sz="2800" dirty="0" smtClean="0"/>
              <a:t>LIBERACIÓN PARA EL IMPULSO DEL SUJETO ESCOLAPIO</a:t>
            </a:r>
            <a:endParaRPr lang="es-ES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500743"/>
            <a:ext cx="9144000" cy="4757963"/>
          </a:xfrm>
        </p:spPr>
        <p:txBody>
          <a:bodyPr/>
          <a:lstStyle/>
          <a:p>
            <a:r>
              <a:rPr lang="es-ES" b="1" dirty="0" smtClean="0"/>
              <a:t>Diez posibles ámbitos a impulsar</a:t>
            </a:r>
            <a:r>
              <a:rPr lang="es-ES" dirty="0" smtClean="0"/>
              <a:t>:</a:t>
            </a:r>
          </a:p>
          <a:p>
            <a:pPr marL="990600" lvl="1" indent="-457200">
              <a:buFont typeface="+mj-lt"/>
              <a:buAutoNum type="arabicPeriod"/>
            </a:pPr>
            <a:r>
              <a:rPr lang="es-ES" sz="2200" dirty="0" smtClean="0"/>
              <a:t>Nacimiento de la Fraternidad en presencias donde no exista</a:t>
            </a:r>
          </a:p>
          <a:p>
            <a:pPr marL="990600" lvl="1" indent="-457200">
              <a:buFont typeface="+mj-lt"/>
              <a:buAutoNum type="arabicPeriod"/>
            </a:pPr>
            <a:r>
              <a:rPr lang="es-ES" sz="2200" dirty="0" smtClean="0"/>
              <a:t>Intensificar relación con consejos locales de la Fraternidad</a:t>
            </a:r>
          </a:p>
          <a:p>
            <a:pPr marL="990600" lvl="1" indent="-457200">
              <a:buFont typeface="+mj-lt"/>
              <a:buAutoNum type="arabicPeriod"/>
            </a:pPr>
            <a:r>
              <a:rPr lang="es-ES" sz="2200" dirty="0" smtClean="0"/>
              <a:t>Acompañar dinámica de itinerarios y equipos de Misión Compartida</a:t>
            </a:r>
          </a:p>
          <a:p>
            <a:pPr marL="990600" lvl="1" indent="-457200">
              <a:buFont typeface="+mj-lt"/>
              <a:buAutoNum type="arabicPeriod"/>
            </a:pPr>
            <a:r>
              <a:rPr lang="es-ES" sz="2200" dirty="0" smtClean="0"/>
              <a:t>Actualizar el proyecto “en clave de identidad”</a:t>
            </a:r>
          </a:p>
          <a:p>
            <a:pPr marL="990600" lvl="1" indent="-457200">
              <a:buFont typeface="+mj-lt"/>
              <a:buAutoNum type="arabicPeriod"/>
            </a:pPr>
            <a:r>
              <a:rPr lang="es-ES" sz="2200" dirty="0" smtClean="0"/>
              <a:t>Impulsar la relación de la Fraternidad con las personas implicadas en la Misión Escolapia</a:t>
            </a:r>
          </a:p>
          <a:p>
            <a:pPr marL="990600" lvl="1" indent="-457200">
              <a:buFont typeface="+mj-lt"/>
              <a:buAutoNum type="arabicPeriod"/>
            </a:pPr>
            <a:r>
              <a:rPr lang="es-ES" sz="2200" dirty="0" smtClean="0"/>
              <a:t>Optimizar las posibilidades de Itaka-Escolapios</a:t>
            </a:r>
          </a:p>
          <a:p>
            <a:pPr marL="990600" lvl="1" indent="-457200">
              <a:buFont typeface="+mj-lt"/>
              <a:buAutoNum type="arabicPeriod"/>
            </a:pPr>
            <a:r>
              <a:rPr lang="es-ES" sz="2200" dirty="0" smtClean="0"/>
              <a:t>Potenciar y posibilitar envíos</a:t>
            </a:r>
          </a:p>
          <a:p>
            <a:pPr marL="990600" lvl="1" indent="-457200">
              <a:buFont typeface="+mj-lt"/>
              <a:buAutoNum type="arabicPeriod"/>
            </a:pPr>
            <a:r>
              <a:rPr lang="es-ES" sz="2200" dirty="0" smtClean="0"/>
              <a:t>Reforzar el modelo de presencia</a:t>
            </a:r>
          </a:p>
          <a:p>
            <a:pPr marL="990600" lvl="1" indent="-457200">
              <a:buFont typeface="+mj-lt"/>
              <a:buAutoNum type="arabicPeriod"/>
            </a:pPr>
            <a:r>
              <a:rPr lang="es-ES" sz="2200" dirty="0" smtClean="0"/>
              <a:t>Impulsar opciones vocacionales personales y pasos comunitarios significativos</a:t>
            </a:r>
          </a:p>
          <a:p>
            <a:pPr marL="990600" lvl="1" indent="-457200">
              <a:buFont typeface="+mj-lt"/>
              <a:buAutoNum type="arabicPeriod"/>
            </a:pPr>
            <a:r>
              <a:rPr lang="es-ES" sz="2200" dirty="0" smtClean="0"/>
              <a:t>Catecumenado de adultos del Movimiento Calasanz</a:t>
            </a:r>
          </a:p>
          <a:p>
            <a:pPr marL="533400" lvl="1" indent="0">
              <a:buNone/>
            </a:pPr>
            <a:endParaRPr lang="es-ES" sz="2200" dirty="0" smtClean="0"/>
          </a:p>
          <a:p>
            <a:pPr lvl="1"/>
            <a:endParaRPr lang="es-ES" sz="2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1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57" y="162432"/>
            <a:ext cx="9035143" cy="857400"/>
          </a:xfrm>
        </p:spPr>
        <p:txBody>
          <a:bodyPr anchor="ctr"/>
          <a:lstStyle/>
          <a:p>
            <a:pPr algn="ctr"/>
            <a:r>
              <a:rPr lang="es-ES" sz="2800" dirty="0" smtClean="0"/>
              <a:t>LIBERACIÓN PARA EL IMPULSO DEL SUJETO ESCOLAPIO</a:t>
            </a:r>
            <a:endParaRPr lang="es-ES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8858" y="889457"/>
            <a:ext cx="9035142" cy="4172400"/>
          </a:xfrm>
        </p:spPr>
        <p:txBody>
          <a:bodyPr/>
          <a:lstStyle/>
          <a:p>
            <a:r>
              <a:rPr lang="es-ES" b="1" dirty="0" smtClean="0"/>
              <a:t>Propuesta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Liberación de una persona que pueda dedicarse al impulso de estas tareas</a:t>
            </a:r>
          </a:p>
          <a:p>
            <a:pPr lvl="1"/>
            <a:r>
              <a:rPr lang="es-ES" dirty="0" smtClean="0"/>
              <a:t>Conexión con Equipo Provincial de Presencia, Equipo Permanente de la Fraternidad y con Itaka-Escolapios</a:t>
            </a:r>
          </a:p>
          <a:p>
            <a:r>
              <a:rPr lang="es-ES" b="1" dirty="0" smtClean="0"/>
              <a:t>Próximos pasos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Identificar necesidades y definir tareas</a:t>
            </a:r>
          </a:p>
          <a:p>
            <a:pPr lvl="1"/>
            <a:r>
              <a:rPr lang="es-ES" dirty="0" smtClean="0"/>
              <a:t>Pensar en la persona, tipo de liberación, financiación…</a:t>
            </a:r>
          </a:p>
          <a:p>
            <a:pPr lvl="1"/>
            <a:r>
              <a:rPr lang="es-ES" dirty="0" smtClean="0"/>
              <a:t>Continuar la reflexión en los equipos y presencias</a:t>
            </a:r>
          </a:p>
          <a:p>
            <a:pPr lvl="1"/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8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1;p19"/>
          <p:cNvSpPr txBox="1">
            <a:spLocks/>
          </p:cNvSpPr>
          <p:nvPr/>
        </p:nvSpPr>
        <p:spPr>
          <a:xfrm>
            <a:off x="272155" y="0"/>
            <a:ext cx="8735358" cy="80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s-ES" sz="3000" dirty="0" smtClean="0"/>
              <a:t>PROYECTO PROVINCIAL DE PRESENCIA 2019-2013</a:t>
            </a:r>
          </a:p>
          <a:p>
            <a:pPr algn="ctr"/>
            <a:r>
              <a:rPr lang="es-ES" sz="2000" dirty="0" smtClean="0"/>
              <a:t>(Itinerario)</a:t>
            </a:r>
            <a:endParaRPr lang="es-ES" sz="2000" dirty="0"/>
          </a:p>
        </p:txBody>
      </p:sp>
      <p:sp>
        <p:nvSpPr>
          <p:cNvPr id="4" name="Google Shape;82;p15"/>
          <p:cNvSpPr txBox="1">
            <a:spLocks/>
          </p:cNvSpPr>
          <p:nvPr/>
        </p:nvSpPr>
        <p:spPr>
          <a:xfrm>
            <a:off x="306382" y="699132"/>
            <a:ext cx="8701131" cy="434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533400" indent="-457200">
              <a:spcBef>
                <a:spcPts val="600"/>
              </a:spcBef>
              <a:buFont typeface="+mj-lt"/>
              <a:buAutoNum type="arabicPeriod"/>
            </a:pPr>
            <a:r>
              <a:rPr lang="en" sz="19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Punto de partida: documento del Capítulo Provincial (190115)</a:t>
            </a:r>
          </a:p>
          <a:p>
            <a:pPr marL="533400" indent="-457200">
              <a:spcBef>
                <a:spcPts val="600"/>
              </a:spcBef>
              <a:buFont typeface="+mj-lt"/>
              <a:buAutoNum type="arabicPeriod"/>
            </a:pPr>
            <a:r>
              <a:rPr lang="en" sz="19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en el Equipo Provincial de Presencia, Congregación y Equipo Permanente de la Fraternidad</a:t>
            </a:r>
          </a:p>
          <a:p>
            <a:pPr marL="533400" indent="-457200">
              <a:spcBef>
                <a:spcPts val="600"/>
              </a:spcBef>
              <a:buFont typeface="+mj-lt"/>
              <a:buAutoNum type="arabicPeriod"/>
            </a:pPr>
            <a:r>
              <a:rPr lang="en" sz="19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Compartir en reunión de coordinadores de presencia (190215</a:t>
            </a:r>
            <a:r>
              <a:rPr lang="en" sz="19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33400" indent="-457200">
              <a:spcBef>
                <a:spcPts val="600"/>
              </a:spcBef>
              <a:buFont typeface="+mj-lt"/>
              <a:buAutoNum type="arabicPeriod"/>
            </a:pPr>
            <a:r>
              <a:rPr lang="en" sz="19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Compartir en reunión de rectores (190301)</a:t>
            </a:r>
            <a:endParaRPr lang="en" sz="1900" b="1" dirty="0" smtClean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3400" indent="-457200">
              <a:spcBef>
                <a:spcPts val="600"/>
              </a:spcBef>
              <a:buFont typeface="+mj-lt"/>
              <a:buAutoNum type="arabicPeriod"/>
            </a:pPr>
            <a:r>
              <a:rPr lang="en" sz="19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Envío primer borrador (190302)</a:t>
            </a:r>
          </a:p>
          <a:p>
            <a:pPr marL="533400" indent="-457200">
              <a:spcBef>
                <a:spcPts val="600"/>
              </a:spcBef>
              <a:buFont typeface="+mj-lt"/>
              <a:buAutoNum type="arabicPeriod"/>
            </a:pPr>
            <a:r>
              <a:rPr lang="en" sz="19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Recogida de aportaciones (190325)</a:t>
            </a:r>
          </a:p>
          <a:p>
            <a:pPr marL="533400" indent="-457200">
              <a:spcBef>
                <a:spcPts val="600"/>
              </a:spcBef>
              <a:buFont typeface="+mj-lt"/>
              <a:buAutoNum type="arabicPeriod"/>
            </a:pPr>
            <a:r>
              <a:rPr lang="en" sz="19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 borrador (190429)</a:t>
            </a:r>
          </a:p>
          <a:p>
            <a:pPr marL="533400" indent="-457200">
              <a:spcBef>
                <a:spcPts val="600"/>
              </a:spcBef>
              <a:buFont typeface="+mj-lt"/>
              <a:buAutoNum type="arabicPeriod"/>
            </a:pPr>
            <a:r>
              <a:rPr lang="en" sz="19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Compartir en el Consejo de la Provincia (190503)</a:t>
            </a:r>
          </a:p>
          <a:p>
            <a:pPr marL="533400" indent="-457200">
              <a:spcBef>
                <a:spcPts val="600"/>
              </a:spcBef>
              <a:buFont typeface="+mj-lt"/>
              <a:buAutoNum type="arabicPeriod"/>
            </a:pPr>
            <a:r>
              <a:rPr lang="en" sz="19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Propuesta final de redacción (190506)</a:t>
            </a:r>
          </a:p>
          <a:p>
            <a:pPr marL="533400" indent="-457200">
              <a:spcBef>
                <a:spcPts val="600"/>
              </a:spcBef>
              <a:buFont typeface="+mj-lt"/>
              <a:buAutoNum type="arabicPeriod"/>
            </a:pPr>
            <a:r>
              <a:rPr lang="en" sz="19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Presentación y aprobación (190511)</a:t>
            </a:r>
          </a:p>
          <a:p>
            <a:pPr marL="533400" indent="-457200">
              <a:spcBef>
                <a:spcPts val="600"/>
              </a:spcBef>
              <a:buFont typeface="+mj-lt"/>
              <a:buAutoNum type="arabicPeriod"/>
            </a:pPr>
            <a:r>
              <a:rPr lang="en" sz="19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Envío documento definitivo (190513) y difusión</a:t>
            </a:r>
          </a:p>
          <a:p>
            <a:pPr marL="76200" indent="0">
              <a:spcBef>
                <a:spcPts val="600"/>
              </a:spcBef>
            </a:pPr>
            <a:endParaRPr lang="es-ES" sz="19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457200">
              <a:spcBef>
                <a:spcPts val="600"/>
              </a:spcBef>
              <a:buFont typeface="+mj-lt"/>
              <a:buAutoNum type="arabicPeriod"/>
            </a:pPr>
            <a:endParaRPr lang="en-US" sz="1900" dirty="0">
              <a:solidFill>
                <a:srgbClr val="FFC000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34" y="4232613"/>
            <a:ext cx="1255303" cy="7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914399"/>
            <a:ext cx="9029284" cy="3984171"/>
          </a:xfrm>
        </p:spPr>
        <p:txBody>
          <a:bodyPr/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Queremos</a:t>
            </a:r>
          </a:p>
          <a:p>
            <a:pPr lvl="1"/>
            <a:r>
              <a:rPr lang="es-ES" sz="2000" b="1" dirty="0" smtClean="0">
                <a:solidFill>
                  <a:srgbClr val="FFC000"/>
                </a:solidFill>
              </a:rPr>
              <a:t>Configurar presencias </a:t>
            </a:r>
            <a:r>
              <a:rPr lang="es-ES" sz="2000" b="1" dirty="0">
                <a:solidFill>
                  <a:srgbClr val="FFC000"/>
                </a:solidFill>
              </a:rPr>
              <a:t>escolapias como</a:t>
            </a:r>
            <a:r>
              <a:rPr lang="es-ES" sz="2000" dirty="0">
                <a:solidFill>
                  <a:srgbClr val="FFC000"/>
                </a:solidFill>
              </a:rPr>
              <a:t> </a:t>
            </a:r>
            <a:r>
              <a:rPr lang="es-ES" sz="2000" b="1" dirty="0">
                <a:solidFill>
                  <a:srgbClr val="FFC000"/>
                </a:solidFill>
              </a:rPr>
              <a:t>Lugares donde sea posible que el Tiempo lo vivamos como Historia, Acontecimiento y Profecía de </a:t>
            </a:r>
            <a:r>
              <a:rPr lang="es-ES" sz="2000" b="1" dirty="0" smtClean="0">
                <a:solidFill>
                  <a:srgbClr val="FFC000"/>
                </a:solidFill>
              </a:rPr>
              <a:t>Salvación</a:t>
            </a:r>
          </a:p>
          <a:p>
            <a:pPr lvl="1"/>
            <a:r>
              <a:rPr lang="es-ES" sz="2000" b="1" dirty="0" smtClean="0">
                <a:solidFill>
                  <a:srgbClr val="FFC000"/>
                </a:solidFill>
              </a:rPr>
              <a:t>Convocatoria y acogida, sanación, formación, creación, relación, encuentro, acompañamiento y comunidad.</a:t>
            </a:r>
          </a:p>
          <a:p>
            <a:r>
              <a:rPr lang="es-ES" sz="2000" b="1" dirty="0" smtClean="0">
                <a:solidFill>
                  <a:srgbClr val="FFC000"/>
                </a:solidFill>
              </a:rPr>
              <a:t>Para ello</a:t>
            </a:r>
          </a:p>
          <a:p>
            <a:pPr lvl="1"/>
            <a:r>
              <a:rPr lang="es-ES" sz="2000" b="1" dirty="0" smtClean="0">
                <a:solidFill>
                  <a:srgbClr val="FFC000"/>
                </a:solidFill>
              </a:rPr>
              <a:t>Discernimiento y escucha atenta del Espíritu</a:t>
            </a:r>
          </a:p>
          <a:p>
            <a:pPr lvl="1"/>
            <a:r>
              <a:rPr lang="es-ES" sz="2000" b="1" dirty="0" smtClean="0">
                <a:solidFill>
                  <a:srgbClr val="FFC000"/>
                </a:solidFill>
              </a:rPr>
              <a:t>Cuidado de espacios, tiempos y personas</a:t>
            </a:r>
          </a:p>
          <a:p>
            <a:pPr lvl="1"/>
            <a:r>
              <a:rPr lang="es-ES" sz="2000" b="1" dirty="0" smtClean="0">
                <a:solidFill>
                  <a:srgbClr val="FFC000"/>
                </a:solidFill>
              </a:rPr>
              <a:t>Procesos de innovación, evaluación, liderazgos compartidos y convocatoria.</a:t>
            </a:r>
          </a:p>
          <a:p>
            <a:r>
              <a:rPr lang="es-ES" sz="2000" b="1" dirty="0" smtClean="0">
                <a:solidFill>
                  <a:srgbClr val="FFC000"/>
                </a:solidFill>
              </a:rPr>
              <a:t>Continuar tarea creadora de Dios, mirar desde los ojos de la fe como los discípulos de Emaús, </a:t>
            </a:r>
            <a:r>
              <a:rPr lang="es-ES" sz="2000" b="1" i="1" dirty="0" smtClean="0">
                <a:solidFill>
                  <a:srgbClr val="FFC000"/>
                </a:solidFill>
              </a:rPr>
              <a:t>Haced lo que Él os diga, nuevo Pentecostés escolapio</a:t>
            </a:r>
            <a:r>
              <a:rPr lang="es-ES" sz="2000" b="1" dirty="0" smtClean="0">
                <a:solidFill>
                  <a:srgbClr val="FFC000"/>
                </a:solidFill>
              </a:rPr>
              <a:t>.</a:t>
            </a:r>
          </a:p>
          <a:p>
            <a:endParaRPr lang="es-E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/>
          </a:p>
        </p:txBody>
      </p:sp>
      <p:sp>
        <p:nvSpPr>
          <p:cNvPr id="5" name="Google Shape;121;p19"/>
          <p:cNvSpPr txBox="1">
            <a:spLocks/>
          </p:cNvSpPr>
          <p:nvPr/>
        </p:nvSpPr>
        <p:spPr>
          <a:xfrm>
            <a:off x="293926" y="93130"/>
            <a:ext cx="8735358" cy="82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ctr"/>
            <a:r>
              <a:rPr lang="es-ES" sz="3000" dirty="0" smtClean="0"/>
              <a:t>PROYECTO PROVINCIAL DE PRESENCIA 2019-2013</a:t>
            </a:r>
            <a:br>
              <a:rPr lang="es-ES" sz="3000" dirty="0" smtClean="0"/>
            </a:br>
            <a:r>
              <a:rPr lang="es-ES" sz="2000" dirty="0" smtClean="0"/>
              <a:t>(Introducción)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710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Ninac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1080</Words>
  <Application>Microsoft Office PowerPoint</Application>
  <PresentationFormat>Presentación en pantalla (16:9)</PresentationFormat>
  <Paragraphs>153</Paragraphs>
  <Slides>16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Titillium Web Light</vt:lpstr>
      <vt:lpstr>Arial</vt:lpstr>
      <vt:lpstr>Titillium Web</vt:lpstr>
      <vt:lpstr>Tahoma</vt:lpstr>
      <vt:lpstr>Ninacor template</vt:lpstr>
      <vt:lpstr>CONSEJO PROVINCIAL DE PRESENCIA (Zaragoza - 11 de mayo de 2019)</vt:lpstr>
      <vt:lpstr>PLAN DEL DÍA</vt:lpstr>
      <vt:lpstr>Presentación de PowerPoint</vt:lpstr>
      <vt:lpstr>EQUIPO PROVINCIAL DE PRESENCIA 19-23 </vt:lpstr>
      <vt:lpstr>LIBERACIÓN PARA EL IMPULSO DEL SUJETO ESCOLAPIO</vt:lpstr>
      <vt:lpstr>LIBERACIÓN PARA EL IMPULSO DEL SUJETO ESCOLAPIO</vt:lpstr>
      <vt:lpstr>LIBERACIÓN PARA EL IMPULSO DEL SUJETO ESCOLAPIO</vt:lpstr>
      <vt:lpstr>Presentación de PowerPoint</vt:lpstr>
      <vt:lpstr>Presentación de PowerPoint</vt:lpstr>
      <vt:lpstr>PROYECTO PROVINCIAL DE PRESENCIA 2019-2023 (4 Líneas)</vt:lpstr>
      <vt:lpstr>Actualizar y ofrecer NUESTRA PROPUESTA ESCOLAPIA para todas y todos y para toda la vida</vt:lpstr>
      <vt:lpstr>Fortalecer nuestro dinamismo como red provincial para estar siempre En salida</vt:lpstr>
      <vt:lpstr>Recrear una cultura de liderazgo compartido, participación, trabajo en equipo y comunicación</vt:lpstr>
      <vt:lpstr>Profundizar en nuestra acción educativa, pastoral y social a pleno tiempo</vt:lpstr>
      <vt:lpstr>TRABAJO EN PEQUEÑOS GRUPOS</vt:lpstr>
      <vt:lpstr>Próximos pasos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 PROVINCIAL DE PRESENCIA (Zaragoza - 11 de mayo de 2019)</dc:title>
  <cp:lastModifiedBy>Raúl González</cp:lastModifiedBy>
  <cp:revision>38</cp:revision>
  <dcterms:modified xsi:type="dcterms:W3CDTF">2019-05-13T09:23:51Z</dcterms:modified>
</cp:coreProperties>
</file>